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90" r:id="rId3"/>
    <p:sldMasterId id="2147483702" r:id="rId4"/>
    <p:sldMasterId id="2147483714" r:id="rId5"/>
    <p:sldMasterId id="2147483726" r:id="rId6"/>
  </p:sldMasterIdLst>
  <p:sldIdLst>
    <p:sldId id="262" r:id="rId7"/>
    <p:sldId id="313" r:id="rId8"/>
    <p:sldId id="303" r:id="rId9"/>
    <p:sldId id="305" r:id="rId10"/>
    <p:sldId id="264" r:id="rId11"/>
    <p:sldId id="304" r:id="rId12"/>
    <p:sldId id="266" r:id="rId13"/>
    <p:sldId id="267" r:id="rId14"/>
    <p:sldId id="268" r:id="rId15"/>
    <p:sldId id="306" r:id="rId16"/>
    <p:sldId id="307" r:id="rId17"/>
    <p:sldId id="272" r:id="rId18"/>
    <p:sldId id="308" r:id="rId19"/>
    <p:sldId id="309" r:id="rId20"/>
    <p:sldId id="275" r:id="rId21"/>
    <p:sldId id="310" r:id="rId22"/>
    <p:sldId id="311" r:id="rId23"/>
    <p:sldId id="276" r:id="rId24"/>
    <p:sldId id="274" r:id="rId25"/>
    <p:sldId id="278" r:id="rId26"/>
    <p:sldId id="279" r:id="rId27"/>
    <p:sldId id="280" r:id="rId28"/>
    <p:sldId id="281" r:id="rId29"/>
    <p:sldId id="282" r:id="rId30"/>
    <p:sldId id="283" r:id="rId31"/>
    <p:sldId id="277" r:id="rId32"/>
    <p:sldId id="290" r:id="rId33"/>
    <p:sldId id="291" r:id="rId34"/>
    <p:sldId id="292" r:id="rId35"/>
    <p:sldId id="284" r:id="rId36"/>
    <p:sldId id="314" r:id="rId37"/>
    <p:sldId id="293" r:id="rId38"/>
    <p:sldId id="315" r:id="rId39"/>
    <p:sldId id="298" r:id="rId40"/>
    <p:sldId id="316" r:id="rId41"/>
    <p:sldId id="296" r:id="rId42"/>
    <p:sldId id="297" r:id="rId43"/>
    <p:sldId id="294" r:id="rId44"/>
    <p:sldId id="295" r:id="rId45"/>
    <p:sldId id="285" r:id="rId46"/>
    <p:sldId id="317" r:id="rId47"/>
    <p:sldId id="288" r:id="rId48"/>
    <p:sldId id="289" r:id="rId49"/>
    <p:sldId id="287" r:id="rId50"/>
    <p:sldId id="299" r:id="rId51"/>
    <p:sldId id="312" r:id="rId52"/>
    <p:sldId id="261" r:id="rId5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992"/>
    <a:srgbClr val="E0AC3A"/>
    <a:srgbClr val="2DC5F1"/>
    <a:srgbClr val="FFA827"/>
    <a:srgbClr val="2D92F1"/>
    <a:srgbClr val="00FF00"/>
    <a:srgbClr val="EDE993"/>
    <a:srgbClr val="2DE6F1"/>
    <a:srgbClr val="EFB63F"/>
    <a:srgbClr val="FFC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4" autoAdjust="0"/>
    <p:restoredTop sz="92806" autoAdjust="0"/>
  </p:normalViewPr>
  <p:slideViewPr>
    <p:cSldViewPr snapToObjects="1">
      <p:cViewPr varScale="1">
        <p:scale>
          <a:sx n="81" d="100"/>
          <a:sy n="81" d="100"/>
        </p:scale>
        <p:origin x="-1548" y="-96"/>
      </p:cViewPr>
      <p:guideLst>
        <p:guide orient="horz" pos="1298"/>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6858000"/>
          </a:xfrm>
          <a:prstGeom prst="rect">
            <a:avLst/>
          </a:prstGeom>
        </p:spPr>
      </p:pic>
      <p:sp>
        <p:nvSpPr>
          <p:cNvPr id="13" name="Title 12"/>
          <p:cNvSpPr>
            <a:spLocks noGrp="1"/>
          </p:cNvSpPr>
          <p:nvPr>
            <p:ph type="title" hasCustomPrompt="1"/>
          </p:nvPr>
        </p:nvSpPr>
        <p:spPr>
          <a:xfrm>
            <a:off x="590392" y="1724977"/>
            <a:ext cx="6566840" cy="654923"/>
          </a:xfrm>
          <a:prstGeom prst="rect">
            <a:avLst/>
          </a:prstGeom>
          <a:effectLst>
            <a:outerShdw dist="25400" dir="5400000" algn="tl" rotWithShape="0">
              <a:srgbClr val="841A07">
                <a:alpha val="50000"/>
              </a:srgbClr>
            </a:outerShdw>
          </a:effectLst>
        </p:spPr>
        <p:txBody>
          <a:bodyPr wrap="square">
            <a:spAutoFit/>
          </a:bodyPr>
          <a:lstStyle>
            <a:lvl1pPr algn="l">
              <a:defRPr lang="en-US" sz="4100" dirty="0">
                <a:solidFill>
                  <a:schemeClr val="bg1"/>
                </a:solidFill>
                <a:latin typeface="Trebuchet MS"/>
                <a:ea typeface="+mn-ea"/>
                <a:cs typeface="+mn-cs"/>
              </a:defRPr>
            </a:lvl1pPr>
          </a:lstStyle>
          <a:p>
            <a:pPr marL="0" lvl="0" algn="l">
              <a:lnSpc>
                <a:spcPct val="87000"/>
              </a:lnSpc>
            </a:pPr>
            <a:r>
              <a:rPr lang="en-US" dirty="0" smtClean="0"/>
              <a:t>Click to edit title</a:t>
            </a:r>
            <a:endParaRPr lang="en-US" dirty="0"/>
          </a:p>
        </p:txBody>
      </p:sp>
      <p:pic>
        <p:nvPicPr>
          <p:cNvPr id="14" name="Picture 13" descr="epam-powered.png"/>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7956376" y="6093339"/>
            <a:ext cx="893115" cy="359997"/>
          </a:xfrm>
          <a:prstGeom prst="rect">
            <a:avLst/>
          </a:prstGeom>
        </p:spPr>
      </p:pic>
      <p:sp>
        <p:nvSpPr>
          <p:cNvPr id="20" name="Text Placeholder 18"/>
          <p:cNvSpPr>
            <a:spLocks noGrp="1"/>
          </p:cNvSpPr>
          <p:nvPr>
            <p:ph type="body" sz="quarter" idx="10" hasCustomPrompt="1"/>
          </p:nvPr>
        </p:nvSpPr>
        <p:spPr>
          <a:xfrm>
            <a:off x="612648" y="4400445"/>
            <a:ext cx="3463008" cy="477054"/>
          </a:xfrm>
          <a:prstGeom prst="rect">
            <a:avLst/>
          </a:prstGeom>
          <a:noFill/>
        </p:spPr>
        <p:txBody>
          <a:bodyPr wrap="square" rtlCol="0">
            <a:spAutoFit/>
          </a:bodyPr>
          <a:lstStyle>
            <a:lvl1pPr marL="0" indent="0">
              <a:buNone/>
              <a:defRPr lang="en-US" sz="2500" baseline="0" dirty="0">
                <a:solidFill>
                  <a:srgbClr val="FFFFFF"/>
                </a:solidFill>
                <a:latin typeface="Trebuchet MS"/>
                <a:cs typeface="Trebuchet MS"/>
              </a:defRPr>
            </a:lvl1pPr>
          </a:lstStyle>
          <a:p>
            <a:pPr marL="0" lvl="0"/>
            <a:r>
              <a:rPr lang="en-US" dirty="0" err="1" smtClean="0"/>
              <a:t>Lastname</a:t>
            </a:r>
            <a:r>
              <a:rPr lang="en-US" dirty="0" smtClean="0"/>
              <a:t> </a:t>
            </a:r>
            <a:r>
              <a:rPr lang="en-US" dirty="0" err="1" smtClean="0"/>
              <a:t>Firstname</a:t>
            </a:r>
            <a:endParaRPr lang="en-US" dirty="0"/>
          </a:p>
        </p:txBody>
      </p:sp>
      <p:sp>
        <p:nvSpPr>
          <p:cNvPr id="23" name="Text Placeholder 21"/>
          <p:cNvSpPr>
            <a:spLocks noGrp="1"/>
          </p:cNvSpPr>
          <p:nvPr>
            <p:ph type="body" sz="quarter" idx="11" hasCustomPrompt="1"/>
          </p:nvPr>
        </p:nvSpPr>
        <p:spPr>
          <a:xfrm>
            <a:off x="603504" y="4965192"/>
            <a:ext cx="2102136" cy="353943"/>
          </a:xfrm>
          <a:prstGeom prst="rect">
            <a:avLst/>
          </a:prstGeom>
          <a:noFill/>
        </p:spPr>
        <p:txBody>
          <a:bodyPr wrap="none" rtlCol="0">
            <a:spAutoFit/>
          </a:bodyPr>
          <a:lstStyle>
            <a:lvl1pPr marL="0" indent="0">
              <a:buNone/>
              <a:defRPr lang="en-US" sz="1700" i="1" baseline="0" dirty="0">
                <a:solidFill>
                  <a:srgbClr val="2DE6F1"/>
                </a:solidFill>
                <a:latin typeface="Trebuchet MS"/>
                <a:cs typeface="Trebuchet MS"/>
              </a:defRPr>
            </a:lvl1pPr>
          </a:lstStyle>
          <a:p>
            <a:pPr marL="0" lvl="0"/>
            <a:r>
              <a:rPr lang="en-US" dirty="0" smtClean="0"/>
              <a:t>Title, Organization</a:t>
            </a:r>
            <a:endParaRPr lang="en-US" dirty="0"/>
          </a:p>
        </p:txBody>
      </p:sp>
      <p:pic>
        <p:nvPicPr>
          <p:cNvPr id="4" name="Picture 3" descr="Untitled-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0395" y="495179"/>
            <a:ext cx="1907812" cy="29492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8702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399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13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8900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9696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0322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2423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6176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78567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67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528" y="260648"/>
            <a:ext cx="8494720" cy="523220"/>
          </a:xfrm>
          <a:prstGeom prst="rect">
            <a:avLst/>
          </a:prstGeom>
          <a:noFill/>
        </p:spPr>
        <p:txBody>
          <a:bodyPr wrap="square" rtlCol="0">
            <a:spAutoFit/>
          </a:bodyPr>
          <a:lstStyle>
            <a:lvl1pPr>
              <a:defRPr lang="en-US" sz="2800" b="1">
                <a:solidFill>
                  <a:schemeClr val="bg1"/>
                </a:solidFill>
                <a:latin typeface="Trebuchet MS" pitchFamily="34" charset="0"/>
                <a:ea typeface="+mn-ea"/>
                <a:cs typeface="Arial" pitchFamily="34" charset="0"/>
              </a:defRPr>
            </a:lvl1pPr>
          </a:lstStyle>
          <a:p>
            <a:pPr marL="0" lvl="0" algn="l"/>
            <a:r>
              <a:rPr lang="en-US" dirty="0" smtClean="0"/>
              <a:t>Click to edit title</a:t>
            </a:r>
            <a:endParaRPr lang="en-US" dirty="0"/>
          </a:p>
        </p:txBody>
      </p:sp>
      <p:sp>
        <p:nvSpPr>
          <p:cNvPr id="3" name="Rectangle 2"/>
          <p:cNvSpPr/>
          <p:nvPr userDrawn="1"/>
        </p:nvSpPr>
        <p:spPr>
          <a:xfrm>
            <a:off x="0" y="1028733"/>
            <a:ext cx="9144000" cy="5472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Untitled-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528" y="6563790"/>
            <a:ext cx="1440160" cy="222633"/>
          </a:xfrm>
          <a:prstGeom prst="rect">
            <a:avLst/>
          </a:prstGeom>
        </p:spPr>
      </p:pic>
    </p:spTree>
    <p:extLst>
      <p:ext uri="{BB962C8B-B14F-4D97-AF65-F5344CB8AC3E}">
        <p14:creationId xmlns:p14="http://schemas.microsoft.com/office/powerpoint/2010/main" val="428215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0296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584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8329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755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3584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8165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5073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4841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45448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255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75000" y="0"/>
            <a:ext cx="10972800" cy="6858000"/>
          </a:xfrm>
          <a:prstGeom prst="rect">
            <a:avLst/>
          </a:prstGeom>
        </p:spPr>
      </p:pic>
      <p:sp>
        <p:nvSpPr>
          <p:cNvPr id="7" name="TextBox 6"/>
          <p:cNvSpPr txBox="1">
            <a:spLocks/>
          </p:cNvSpPr>
          <p:nvPr userDrawn="1"/>
        </p:nvSpPr>
        <p:spPr>
          <a:xfrm>
            <a:off x="755576" y="2372883"/>
            <a:ext cx="184666" cy="369332"/>
          </a:xfrm>
          <a:prstGeom prst="rect">
            <a:avLst/>
          </a:prstGeom>
          <a:noFill/>
        </p:spPr>
        <p:txBody>
          <a:bodyPr wrap="none" rtlCol="0">
            <a:spAutoFit/>
          </a:bodyPr>
          <a:lstStyle/>
          <a:p>
            <a:endParaRPr lang="en-US" dirty="0">
              <a:solidFill>
                <a:schemeClr val="bg1"/>
              </a:solidFill>
            </a:endParaRPr>
          </a:p>
        </p:txBody>
      </p:sp>
      <p:sp>
        <p:nvSpPr>
          <p:cNvPr id="8" name="Rectangle 7"/>
          <p:cNvSpPr/>
          <p:nvPr userDrawn="1"/>
        </p:nvSpPr>
        <p:spPr>
          <a:xfrm>
            <a:off x="590392" y="1570823"/>
            <a:ext cx="6573896" cy="792140"/>
          </a:xfrm>
          <a:prstGeom prst="rect">
            <a:avLst/>
          </a:prstGeom>
          <a:effectLst>
            <a:outerShdw dist="25400" dir="5400000" algn="tl" rotWithShape="0">
              <a:srgbClr val="841A07">
                <a:alpha val="50000"/>
              </a:srgbClr>
            </a:outerShdw>
          </a:effectLst>
        </p:spPr>
        <p:txBody>
          <a:bodyPr wrap="square">
            <a:spAutoFit/>
          </a:bodyPr>
          <a:lstStyle/>
          <a:p>
            <a:pPr>
              <a:lnSpc>
                <a:spcPct val="87000"/>
              </a:lnSpc>
            </a:pPr>
            <a:r>
              <a:rPr lang="en-US" sz="5100" b="1" dirty="0" smtClean="0">
                <a:solidFill>
                  <a:schemeClr val="bg1"/>
                </a:solidFill>
                <a:latin typeface="Trebuchet MS"/>
              </a:rPr>
              <a:t>Thank You</a:t>
            </a:r>
            <a:endParaRPr lang="en-US" sz="5100" b="1" dirty="0">
              <a:solidFill>
                <a:schemeClr val="bg1"/>
              </a:solidFill>
              <a:latin typeface="Trebuchet MS"/>
            </a:endParaRPr>
          </a:p>
        </p:txBody>
      </p:sp>
      <p:pic>
        <p:nvPicPr>
          <p:cNvPr id="12" name="Picture 11" descr="icon-in.png"/>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697680" y="5023551"/>
            <a:ext cx="360000" cy="359997"/>
          </a:xfrm>
          <a:prstGeom prst="rect">
            <a:avLst/>
          </a:prstGeom>
        </p:spPr>
      </p:pic>
      <p:pic>
        <p:nvPicPr>
          <p:cNvPr id="18" name="Picture 17" descr="epam-powered.png"/>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7956376" y="6093339"/>
            <a:ext cx="893115" cy="359997"/>
          </a:xfrm>
          <a:prstGeom prst="rect">
            <a:avLst/>
          </a:prstGeom>
        </p:spPr>
      </p:pic>
      <p:pic>
        <p:nvPicPr>
          <p:cNvPr id="19" name="Picture 18" descr="icon-mail.png"/>
          <p:cNvPicPr>
            <a:picLocks/>
          </p:cNvPicPr>
          <p:nvPr userDrawn="1"/>
        </p:nvPicPr>
        <p:blipFill>
          <a:blip r:embed="rId5" cstate="print">
            <a:extLst>
              <a:ext uri="{28A0092B-C50C-407E-A947-70E740481C1C}">
                <a14:useLocalDpi xmlns:a14="http://schemas.microsoft.com/office/drawing/2010/main" val="0"/>
              </a:ext>
            </a:extLst>
          </a:blip>
          <a:stretch>
            <a:fillRect/>
          </a:stretch>
        </p:blipFill>
        <p:spPr>
          <a:xfrm>
            <a:off x="691561" y="4244127"/>
            <a:ext cx="360000" cy="359997"/>
          </a:xfrm>
          <a:prstGeom prst="rect">
            <a:avLst/>
          </a:prstGeom>
        </p:spPr>
      </p:pic>
      <p:pic>
        <p:nvPicPr>
          <p:cNvPr id="21" name="Picture 20" descr="icon-blog.png"/>
          <p:cNvPicPr>
            <a:picLocks/>
          </p:cNvPicPr>
          <p:nvPr userDrawn="1"/>
        </p:nvPicPr>
        <p:blipFill>
          <a:blip r:embed="rId6" cstate="print">
            <a:extLst>
              <a:ext uri="{28A0092B-C50C-407E-A947-70E740481C1C}">
                <a14:useLocalDpi xmlns:a14="http://schemas.microsoft.com/office/drawing/2010/main" val="0"/>
              </a:ext>
            </a:extLst>
          </a:blip>
          <a:stretch>
            <a:fillRect/>
          </a:stretch>
        </p:blipFill>
        <p:spPr>
          <a:xfrm>
            <a:off x="694944" y="5805264"/>
            <a:ext cx="360000" cy="359997"/>
          </a:xfrm>
          <a:prstGeom prst="rect">
            <a:avLst/>
          </a:prstGeom>
        </p:spPr>
      </p:pic>
      <p:sp>
        <p:nvSpPr>
          <p:cNvPr id="25" name="Text Placeholder 18"/>
          <p:cNvSpPr>
            <a:spLocks noGrp="1"/>
          </p:cNvSpPr>
          <p:nvPr>
            <p:ph type="body" sz="quarter" idx="10" hasCustomPrompt="1"/>
          </p:nvPr>
        </p:nvSpPr>
        <p:spPr>
          <a:xfrm>
            <a:off x="604936" y="2708920"/>
            <a:ext cx="3463008" cy="477054"/>
          </a:xfrm>
          <a:prstGeom prst="rect">
            <a:avLst/>
          </a:prstGeom>
          <a:noFill/>
        </p:spPr>
        <p:txBody>
          <a:bodyPr wrap="square" rtlCol="0">
            <a:spAutoFit/>
          </a:bodyPr>
          <a:lstStyle>
            <a:lvl1pPr marL="0" indent="0">
              <a:buNone/>
              <a:defRPr lang="en-US" sz="2500" baseline="0" dirty="0">
                <a:solidFill>
                  <a:srgbClr val="FFFFFF"/>
                </a:solidFill>
                <a:latin typeface="Trebuchet MS"/>
                <a:cs typeface="Trebuchet MS"/>
              </a:defRPr>
            </a:lvl1pPr>
          </a:lstStyle>
          <a:p>
            <a:pPr marL="0" lvl="0"/>
            <a:r>
              <a:rPr lang="en-US" dirty="0" err="1" smtClean="0"/>
              <a:t>Lastname</a:t>
            </a:r>
            <a:r>
              <a:rPr lang="en-US" dirty="0" smtClean="0"/>
              <a:t> </a:t>
            </a:r>
            <a:r>
              <a:rPr lang="en-US" dirty="0" err="1" smtClean="0"/>
              <a:t>Firstname</a:t>
            </a:r>
            <a:endParaRPr lang="en-US" dirty="0"/>
          </a:p>
        </p:txBody>
      </p:sp>
      <p:sp>
        <p:nvSpPr>
          <p:cNvPr id="26" name="Text Placeholder 21"/>
          <p:cNvSpPr>
            <a:spLocks noGrp="1"/>
          </p:cNvSpPr>
          <p:nvPr>
            <p:ph type="body" sz="quarter" idx="11" hasCustomPrompt="1"/>
          </p:nvPr>
        </p:nvSpPr>
        <p:spPr>
          <a:xfrm>
            <a:off x="595792" y="3273667"/>
            <a:ext cx="2102136" cy="353943"/>
          </a:xfrm>
          <a:prstGeom prst="rect">
            <a:avLst/>
          </a:prstGeom>
          <a:noFill/>
        </p:spPr>
        <p:txBody>
          <a:bodyPr wrap="none" rtlCol="0">
            <a:spAutoFit/>
          </a:bodyPr>
          <a:lstStyle>
            <a:lvl1pPr marL="0" indent="0">
              <a:buNone/>
              <a:defRPr lang="en-US" sz="1700" i="1" baseline="0" dirty="0">
                <a:solidFill>
                  <a:srgbClr val="2DC5F1"/>
                </a:solidFill>
                <a:latin typeface="Trebuchet MS"/>
                <a:cs typeface="Trebuchet MS"/>
              </a:defRPr>
            </a:lvl1pPr>
          </a:lstStyle>
          <a:p>
            <a:pPr marL="0" lvl="0"/>
            <a:r>
              <a:rPr lang="en-US" dirty="0" smtClean="0"/>
              <a:t>Title, Organization</a:t>
            </a:r>
            <a:endParaRPr lang="en-US" dirty="0"/>
          </a:p>
        </p:txBody>
      </p:sp>
      <p:sp>
        <p:nvSpPr>
          <p:cNvPr id="29" name="Text Placeholder 27"/>
          <p:cNvSpPr>
            <a:spLocks noGrp="1"/>
          </p:cNvSpPr>
          <p:nvPr>
            <p:ph type="body" sz="quarter" idx="12"/>
          </p:nvPr>
        </p:nvSpPr>
        <p:spPr>
          <a:xfrm>
            <a:off x="1078992" y="4187952"/>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1" name="Text Placeholder 27"/>
          <p:cNvSpPr>
            <a:spLocks noGrp="1"/>
          </p:cNvSpPr>
          <p:nvPr>
            <p:ph type="body" sz="quarter" idx="13"/>
          </p:nvPr>
        </p:nvSpPr>
        <p:spPr>
          <a:xfrm>
            <a:off x="1078992" y="4974336"/>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3" name="Text Placeholder 27"/>
          <p:cNvSpPr>
            <a:spLocks noGrp="1"/>
          </p:cNvSpPr>
          <p:nvPr>
            <p:ph type="body" sz="quarter" idx="14"/>
          </p:nvPr>
        </p:nvSpPr>
        <p:spPr>
          <a:xfrm>
            <a:off x="1078992" y="5760720"/>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5" name="Text Placeholder 27"/>
          <p:cNvSpPr>
            <a:spLocks noGrp="1"/>
          </p:cNvSpPr>
          <p:nvPr>
            <p:ph type="body" sz="quarter" idx="15"/>
          </p:nvPr>
        </p:nvSpPr>
        <p:spPr>
          <a:xfrm>
            <a:off x="4937760" y="4187952"/>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6" name="Text Placeholder 27"/>
          <p:cNvSpPr>
            <a:spLocks noGrp="1"/>
          </p:cNvSpPr>
          <p:nvPr>
            <p:ph type="body" sz="quarter" idx="16"/>
          </p:nvPr>
        </p:nvSpPr>
        <p:spPr>
          <a:xfrm>
            <a:off x="4937760" y="4974336"/>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pic>
        <p:nvPicPr>
          <p:cNvPr id="40" name="Picture 39" descr="icon-skype.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59184" y="4238364"/>
            <a:ext cx="365760" cy="365760"/>
          </a:xfrm>
          <a:prstGeom prst="rect">
            <a:avLst/>
          </a:prstGeom>
        </p:spPr>
      </p:pic>
      <p:pic>
        <p:nvPicPr>
          <p:cNvPr id="41" name="Picture 40" descr="icon-tw.png"/>
          <p:cNvPicPr>
            <a:picLocks/>
          </p:cNvPicPr>
          <p:nvPr userDrawn="1"/>
        </p:nvPicPr>
        <p:blipFill>
          <a:blip r:embed="rId8" cstate="print">
            <a:extLst>
              <a:ext uri="{28A0092B-C50C-407E-A947-70E740481C1C}">
                <a14:useLocalDpi xmlns:a14="http://schemas.microsoft.com/office/drawing/2010/main" val="0"/>
              </a:ext>
            </a:extLst>
          </a:blip>
          <a:stretch>
            <a:fillRect/>
          </a:stretch>
        </p:blipFill>
        <p:spPr>
          <a:xfrm>
            <a:off x="4577760" y="5023551"/>
            <a:ext cx="360000" cy="359997"/>
          </a:xfrm>
          <a:prstGeom prst="rect">
            <a:avLst/>
          </a:prstGeom>
        </p:spPr>
      </p:pic>
      <p:pic>
        <p:nvPicPr>
          <p:cNvPr id="22" name="Picture 21" descr="Untitled-2.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70395" y="495179"/>
            <a:ext cx="1907812" cy="29492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81440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28371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43568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2197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358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4981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73898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4906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4098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3630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3691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66978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24321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87859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20531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1541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55775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25056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56848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6944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2484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93034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95041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8622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57352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67814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7973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47012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72589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7492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0831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813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560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6986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D03DCE-5C49-4D73-983F-682B1CD02F3A}" type="datetimeFigureOut">
              <a:rPr lang="en-US">
                <a:solidFill>
                  <a:prstClr val="black">
                    <a:tint val="75000"/>
                  </a:prstClr>
                </a:solidFill>
              </a:rPr>
              <a:pPr/>
              <a:t>1/27/2014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72615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6"/>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03DCE-5C49-4D73-983F-682B1CD02F3A}" type="datetimeFigureOut">
              <a:rPr lang="en-US" smtClean="0">
                <a:solidFill>
                  <a:prstClr val="black">
                    <a:tint val="75000"/>
                  </a:prstClr>
                </a:solidFill>
              </a:rPr>
              <a:pPr/>
              <a:t>1/27/2014</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21D43F-B503-4804-A4F3-2F49048EDF3B}"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30947123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C0598-E961-4391-BE32-CF24C62E8F49}" type="datetimeFigureOut">
              <a:rPr lang="en-US" smtClean="0">
                <a:solidFill>
                  <a:prstClr val="black">
                    <a:tint val="75000"/>
                  </a:prstClr>
                </a:solidFill>
              </a:rPr>
              <a:pPr/>
              <a:t>1/27/2014</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6CF16-3CFF-4D8F-B4B0-AE2717F478BE}"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141121552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C0598-E961-4391-BE32-CF24C62E8F49}" type="datetimeFigureOut">
              <a:rPr lang="en-US" smtClean="0">
                <a:solidFill>
                  <a:prstClr val="black">
                    <a:tint val="75000"/>
                  </a:prstClr>
                </a:solidFill>
              </a:rPr>
              <a:pPr/>
              <a:t>1/27/2014</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6CF16-3CFF-4D8F-B4B0-AE2717F478BE}"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159726442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C0598-E961-4391-BE32-CF24C62E8F49}" type="datetimeFigureOut">
              <a:rPr lang="en-US" smtClean="0">
                <a:solidFill>
                  <a:prstClr val="black">
                    <a:tint val="75000"/>
                  </a:prstClr>
                </a:solidFill>
              </a:rPr>
              <a:pPr/>
              <a:t>1/27/2014</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6CF16-3CFF-4D8F-B4B0-AE2717F478BE}"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280582645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C0598-E961-4391-BE32-CF24C62E8F49}" type="datetimeFigureOut">
              <a:rPr lang="en-US" smtClean="0">
                <a:solidFill>
                  <a:prstClr val="black">
                    <a:tint val="75000"/>
                  </a:prstClr>
                </a:solidFill>
              </a:rPr>
              <a:pPr/>
              <a:t>1/27/2014</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6CF16-3CFF-4D8F-B4B0-AE2717F478BE}"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367087848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www.jetbrains.com/profiler/" TargetMode="External"/><Relationship Id="rId2" Type="http://schemas.openxmlformats.org/officeDocument/2006/relationships/hyperlink" Target="http://memprofiler.com/" TargetMode="External"/><Relationship Id="rId1" Type="http://schemas.openxmlformats.org/officeDocument/2006/relationships/slideLayout" Target="../slideLayouts/slideLayout2.xml"/><Relationship Id="rId4" Type="http://schemas.openxmlformats.org/officeDocument/2006/relationships/hyperlink" Target="http://www.red-gate.com/products/dotnet-development/ants-performance-profiler/"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392" y="1724977"/>
            <a:ext cx="6566840" cy="1985159"/>
          </a:xfrm>
        </p:spPr>
        <p:txBody>
          <a:bodyPr/>
          <a:lstStyle/>
          <a:p>
            <a:r>
              <a:rPr lang="en-US" dirty="0" smtClean="0"/>
              <a:t>Garbage Collection and Memory Leak Avoidance in .NET</a:t>
            </a:r>
            <a:endParaRPr lang="en-US" dirty="0"/>
          </a:p>
        </p:txBody>
      </p:sp>
    </p:spTree>
    <p:extLst>
      <p:ext uri="{BB962C8B-B14F-4D97-AF65-F5344CB8AC3E}">
        <p14:creationId xmlns:p14="http://schemas.microsoft.com/office/powerpoint/2010/main" val="4149983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solidFill>
                <a:prstClr val="white"/>
              </a:solidFill>
            </a:endParaRPr>
          </a:p>
        </p:txBody>
      </p:sp>
      <p:sp>
        <p:nvSpPr>
          <p:cNvPr id="84" name="Rectangle 83"/>
          <p:cNvSpPr/>
          <p:nvPr/>
        </p:nvSpPr>
        <p:spPr>
          <a:xfrm>
            <a:off x="971600" y="1486241"/>
            <a:ext cx="2085844" cy="1080120"/>
          </a:xfrm>
          <a:prstGeom prst="rect">
            <a:avLst/>
          </a:prstGeom>
          <a:solidFill>
            <a:srgbClr val="F8E992"/>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solidFill>
                <a:prstClr val="black"/>
              </a:solidFill>
              <a:cs typeface="Microsoft New Tai Lue" panose="020B0502040204020203" pitchFamily="34" charset="0"/>
            </a:endParaRPr>
          </a:p>
        </p:txBody>
      </p:sp>
      <p:sp>
        <p:nvSpPr>
          <p:cNvPr id="87" name="Rectangle 86"/>
          <p:cNvSpPr/>
          <p:nvPr/>
        </p:nvSpPr>
        <p:spPr>
          <a:xfrm>
            <a:off x="3635896" y="1484784"/>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prstClr val="black"/>
              </a:solidFill>
              <a:cs typeface="Microsoft New Tai Lue" panose="020B0502040204020203" pitchFamily="34" charset="0"/>
            </a:endParaRPr>
          </a:p>
        </p:txBody>
      </p:sp>
      <p:sp>
        <p:nvSpPr>
          <p:cNvPr id="90" name="Rectangle 89"/>
          <p:cNvSpPr/>
          <p:nvPr/>
        </p:nvSpPr>
        <p:spPr>
          <a:xfrm>
            <a:off x="6300192" y="1486241"/>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prstClr val="black"/>
              </a:solidFill>
              <a:cs typeface="Microsoft New Tai Lue" panose="020B0502040204020203" pitchFamily="34" charset="0"/>
            </a:endParaRPr>
          </a:p>
        </p:txBody>
      </p:sp>
      <p:sp>
        <p:nvSpPr>
          <p:cNvPr id="92" name="Oval 91"/>
          <p:cNvSpPr/>
          <p:nvPr/>
        </p:nvSpPr>
        <p:spPr>
          <a:xfrm>
            <a:off x="1353465"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3" name="Oval 92"/>
          <p:cNvSpPr/>
          <p:nvPr/>
        </p:nvSpPr>
        <p:spPr>
          <a:xfrm>
            <a:off x="1842499"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4" name="Oval 93"/>
          <p:cNvSpPr/>
          <p:nvPr/>
        </p:nvSpPr>
        <p:spPr>
          <a:xfrm>
            <a:off x="2309134"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6" name="Oval 95"/>
          <p:cNvSpPr/>
          <p:nvPr/>
        </p:nvSpPr>
        <p:spPr>
          <a:xfrm>
            <a:off x="3851920" y="2078396"/>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7" name="Oval 96"/>
          <p:cNvSpPr/>
          <p:nvPr/>
        </p:nvSpPr>
        <p:spPr>
          <a:xfrm>
            <a:off x="4321166" y="2078396"/>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9" name="Oval 98"/>
          <p:cNvSpPr/>
          <p:nvPr/>
        </p:nvSpPr>
        <p:spPr>
          <a:xfrm>
            <a:off x="4784969" y="207931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100" name="Oval 99"/>
          <p:cNvSpPr/>
          <p:nvPr/>
        </p:nvSpPr>
        <p:spPr>
          <a:xfrm>
            <a:off x="5226429" y="207931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101" name="Oval 100"/>
          <p:cNvSpPr/>
          <p:nvPr/>
        </p:nvSpPr>
        <p:spPr>
          <a:xfrm>
            <a:off x="7092280"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102" name="TextBox 101"/>
          <p:cNvSpPr txBox="1"/>
          <p:nvPr/>
        </p:nvSpPr>
        <p:spPr>
          <a:xfrm>
            <a:off x="971600" y="1628800"/>
            <a:ext cx="2085844" cy="338554"/>
          </a:xfrm>
          <a:prstGeom prst="rect">
            <a:avLst/>
          </a:prstGeom>
          <a:noFill/>
        </p:spPr>
        <p:txBody>
          <a:bodyPr wrap="square" rtlCol="0">
            <a:spAutoFit/>
          </a:bodyPr>
          <a:lstStyle/>
          <a:p>
            <a:pPr algn="ctr"/>
            <a:r>
              <a:rPr lang="en-US" sz="1600" b="1" dirty="0">
                <a:solidFill>
                  <a:prstClr val="black"/>
                </a:solidFill>
                <a:latin typeface="Microsoft New Tai Lue" panose="020B0502040204020203" pitchFamily="34" charset="0"/>
                <a:cs typeface="Microsoft New Tai Lue" panose="020B0502040204020203" pitchFamily="34" charset="0"/>
              </a:rPr>
              <a:t>STATIC</a:t>
            </a:r>
            <a:endParaRPr lang="en-US" dirty="0">
              <a:solidFill>
                <a:prstClr val="black"/>
              </a:solidFill>
            </a:endParaRPr>
          </a:p>
        </p:txBody>
      </p:sp>
      <p:sp>
        <p:nvSpPr>
          <p:cNvPr id="104" name="TextBox 103"/>
          <p:cNvSpPr txBox="1"/>
          <p:nvPr/>
        </p:nvSpPr>
        <p:spPr>
          <a:xfrm>
            <a:off x="3635896" y="1628800"/>
            <a:ext cx="2085844" cy="338554"/>
          </a:xfrm>
          <a:prstGeom prst="rect">
            <a:avLst/>
          </a:prstGeom>
          <a:noFill/>
        </p:spPr>
        <p:txBody>
          <a:bodyPr wrap="square" rtlCol="0">
            <a:spAutoFit/>
          </a:bodyPr>
          <a:lstStyle/>
          <a:p>
            <a:pPr algn="ctr"/>
            <a:r>
              <a:rPr lang="en-US" sz="1600" b="1" dirty="0">
                <a:solidFill>
                  <a:prstClr val="black"/>
                </a:solidFill>
                <a:latin typeface="Microsoft New Tai Lue" panose="020B0502040204020203" pitchFamily="34" charset="0"/>
                <a:cs typeface="Microsoft New Tai Lue" panose="020B0502040204020203" pitchFamily="34" charset="0"/>
              </a:rPr>
              <a:t>ACTIVE </a:t>
            </a:r>
            <a:r>
              <a:rPr lang="en-US" sz="1600" b="1" dirty="0" smtClean="0">
                <a:solidFill>
                  <a:prstClr val="black"/>
                </a:solidFill>
                <a:latin typeface="Microsoft New Tai Lue" panose="020B0502040204020203" pitchFamily="34" charset="0"/>
                <a:cs typeface="Microsoft New Tai Lue" panose="020B0502040204020203" pitchFamily="34" charset="0"/>
              </a:rPr>
              <a:t>VARIABLES</a:t>
            </a:r>
            <a:endParaRPr lang="ru-RU" sz="1600" b="1" dirty="0">
              <a:solidFill>
                <a:prstClr val="black"/>
              </a:solidFill>
              <a:cs typeface="Microsoft New Tai Lue" panose="020B0502040204020203" pitchFamily="34" charset="0"/>
            </a:endParaRPr>
          </a:p>
        </p:txBody>
      </p:sp>
      <p:sp>
        <p:nvSpPr>
          <p:cNvPr id="105" name="TextBox 104"/>
          <p:cNvSpPr txBox="1"/>
          <p:nvPr/>
        </p:nvSpPr>
        <p:spPr>
          <a:xfrm>
            <a:off x="6300192" y="1619508"/>
            <a:ext cx="2085844" cy="338554"/>
          </a:xfrm>
          <a:prstGeom prst="rect">
            <a:avLst/>
          </a:prstGeom>
          <a:noFill/>
        </p:spPr>
        <p:txBody>
          <a:bodyPr wrap="square" rtlCol="0">
            <a:spAutoFit/>
          </a:bodyPr>
          <a:lstStyle/>
          <a:p>
            <a:pPr algn="ctr"/>
            <a:r>
              <a:rPr lang="en-US" sz="1600" b="1" dirty="0">
                <a:solidFill>
                  <a:prstClr val="black"/>
                </a:solidFill>
                <a:latin typeface="Microsoft New Tai Lue" panose="020B0502040204020203" pitchFamily="34" charset="0"/>
                <a:cs typeface="Microsoft New Tai Lue" panose="020B0502040204020203" pitchFamily="34" charset="0"/>
              </a:rPr>
              <a:t>CPU </a:t>
            </a:r>
            <a:r>
              <a:rPr lang="en-US" sz="1600" b="1" dirty="0" smtClean="0">
                <a:solidFill>
                  <a:prstClr val="black"/>
                </a:solidFill>
                <a:latin typeface="Microsoft New Tai Lue" panose="020B0502040204020203" pitchFamily="34" charset="0"/>
                <a:cs typeface="Microsoft New Tai Lue" panose="020B0502040204020203" pitchFamily="34" charset="0"/>
              </a:rPr>
              <a:t>REGISTERS</a:t>
            </a:r>
            <a:endParaRPr lang="ru-RU" sz="1600" b="1" dirty="0">
              <a:solidFill>
                <a:prstClr val="black"/>
              </a:solidFill>
              <a:cs typeface="Microsoft New Tai Lue" panose="020B0502040204020203" pitchFamily="34" charset="0"/>
            </a:endParaRPr>
          </a:p>
        </p:txBody>
      </p:sp>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prstClr val="white"/>
                </a:solidFill>
                <a:effectLst>
                  <a:outerShdw blurRad="38100" dist="38100" dir="2700000" algn="tl">
                    <a:srgbClr val="000000">
                      <a:alpha val="43137"/>
                    </a:srgbClr>
                  </a:outerShdw>
                </a:effectLst>
              </a:rPr>
              <a:t>Managed </a:t>
            </a:r>
            <a:endParaRPr lang="en-US" b="1" dirty="0" smtClean="0">
              <a:solidFill>
                <a:prstClr val="white"/>
              </a:solidFill>
              <a:effectLst>
                <a:outerShdw blurRad="38100" dist="38100" dir="2700000" algn="tl">
                  <a:srgbClr val="000000">
                    <a:alpha val="43137"/>
                  </a:srgbClr>
                </a:outerShdw>
              </a:effectLst>
            </a:endParaRPr>
          </a:p>
          <a:p>
            <a:pPr algn="r"/>
            <a:r>
              <a:rPr lang="en-US" b="1" dirty="0" smtClean="0">
                <a:solidFill>
                  <a:prstClr val="white"/>
                </a:solidFill>
                <a:effectLst>
                  <a:outerShdw blurRad="38100" dist="38100" dir="2700000" algn="tl">
                    <a:srgbClr val="000000">
                      <a:alpha val="43137"/>
                    </a:srgbClr>
                  </a:outerShdw>
                </a:effectLst>
              </a:rPr>
              <a:t>Heap</a:t>
            </a:r>
            <a:endParaRPr lang="ru-RU" b="1" dirty="0">
              <a:solidFill>
                <a:prstClr val="white"/>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solidFill>
                <a:prstClr val="black"/>
              </a:solidFill>
            </a:endParaRPr>
          </a:p>
        </p:txBody>
      </p:sp>
      <p:sp>
        <p:nvSpPr>
          <p:cNvPr id="35" name="Oval 34"/>
          <p:cNvSpPr/>
          <p:nvPr/>
        </p:nvSpPr>
        <p:spPr>
          <a:xfrm>
            <a:off x="1115616" y="308650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36" name="Oval 35"/>
          <p:cNvSpPr/>
          <p:nvPr/>
        </p:nvSpPr>
        <p:spPr>
          <a:xfrm>
            <a:off x="1651323" y="3788311"/>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37" name="Oval 36"/>
          <p:cNvSpPr/>
          <p:nvPr/>
        </p:nvSpPr>
        <p:spPr>
          <a:xfrm>
            <a:off x="2685023" y="3098014"/>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38" name="Oval 37"/>
          <p:cNvSpPr/>
          <p:nvPr/>
        </p:nvSpPr>
        <p:spPr>
          <a:xfrm>
            <a:off x="3785355" y="3104056"/>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39" name="Oval 38"/>
          <p:cNvSpPr/>
          <p:nvPr/>
        </p:nvSpPr>
        <p:spPr>
          <a:xfrm>
            <a:off x="4254601" y="3717032"/>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40" name="Oval 39"/>
          <p:cNvSpPr/>
          <p:nvPr/>
        </p:nvSpPr>
        <p:spPr>
          <a:xfrm>
            <a:off x="5247974" y="3717032"/>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41" name="Oval 40"/>
          <p:cNvSpPr/>
          <p:nvPr/>
        </p:nvSpPr>
        <p:spPr>
          <a:xfrm>
            <a:off x="6866915" y="3717032"/>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42" name="Oval 41"/>
          <p:cNvSpPr/>
          <p:nvPr/>
        </p:nvSpPr>
        <p:spPr>
          <a:xfrm>
            <a:off x="6455266" y="308650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cxnSp>
        <p:nvCxnSpPr>
          <p:cNvPr id="44" name="Straight Arrow Connector 43"/>
          <p:cNvCxnSpPr>
            <a:endCxn id="35" idx="0"/>
          </p:cNvCxnSpPr>
          <p:nvPr/>
        </p:nvCxnSpPr>
        <p:spPr>
          <a:xfrm flipH="1">
            <a:off x="1295636" y="2528900"/>
            <a:ext cx="196459" cy="55760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37" idx="1"/>
          </p:cNvCxnSpPr>
          <p:nvPr/>
        </p:nvCxnSpPr>
        <p:spPr>
          <a:xfrm>
            <a:off x="2575057" y="2476173"/>
            <a:ext cx="162693" cy="67456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35" idx="7"/>
          </p:cNvCxnSpPr>
          <p:nvPr/>
        </p:nvCxnSpPr>
        <p:spPr>
          <a:xfrm flipH="1">
            <a:off x="1422929" y="2528900"/>
            <a:ext cx="558200" cy="610335"/>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37" idx="7"/>
          </p:cNvCxnSpPr>
          <p:nvPr/>
        </p:nvCxnSpPr>
        <p:spPr>
          <a:xfrm flipH="1">
            <a:off x="2992336" y="2493721"/>
            <a:ext cx="845746" cy="65702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8" idx="0"/>
          </p:cNvCxnSpPr>
          <p:nvPr/>
        </p:nvCxnSpPr>
        <p:spPr>
          <a:xfrm flipH="1">
            <a:off x="3965375" y="2493721"/>
            <a:ext cx="341953" cy="610335"/>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38" idx="7"/>
          </p:cNvCxnSpPr>
          <p:nvPr/>
        </p:nvCxnSpPr>
        <p:spPr>
          <a:xfrm flipH="1">
            <a:off x="4092668" y="2494643"/>
            <a:ext cx="678463" cy="66214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39" idx="0"/>
          </p:cNvCxnSpPr>
          <p:nvPr/>
        </p:nvCxnSpPr>
        <p:spPr>
          <a:xfrm flipH="1">
            <a:off x="4434621" y="2547370"/>
            <a:ext cx="463803" cy="1169662"/>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40" idx="1"/>
          </p:cNvCxnSpPr>
          <p:nvPr/>
        </p:nvCxnSpPr>
        <p:spPr>
          <a:xfrm>
            <a:off x="5025717" y="2494643"/>
            <a:ext cx="274984" cy="127511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40" idx="0"/>
          </p:cNvCxnSpPr>
          <p:nvPr/>
        </p:nvCxnSpPr>
        <p:spPr>
          <a:xfrm>
            <a:off x="5372767" y="2547370"/>
            <a:ext cx="55227" cy="1169662"/>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42" idx="0"/>
          </p:cNvCxnSpPr>
          <p:nvPr/>
        </p:nvCxnSpPr>
        <p:spPr>
          <a:xfrm flipH="1">
            <a:off x="6635286" y="2528900"/>
            <a:ext cx="637014" cy="55760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41" idx="0"/>
          </p:cNvCxnSpPr>
          <p:nvPr/>
        </p:nvCxnSpPr>
        <p:spPr>
          <a:xfrm flipH="1">
            <a:off x="7046935" y="2476173"/>
            <a:ext cx="352658" cy="1240859"/>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prstClr val="white"/>
                </a:solidFill>
                <a:effectLst>
                  <a:outerShdw blurRad="38100" dist="38100" dir="2700000" algn="tl">
                    <a:srgbClr val="000000">
                      <a:alpha val="43137"/>
                    </a:srgbClr>
                  </a:outerShdw>
                </a:effectLst>
              </a:rPr>
              <a:t>Native </a:t>
            </a:r>
            <a:endParaRPr lang="en-US" b="1" dirty="0" smtClean="0">
              <a:solidFill>
                <a:prstClr val="white"/>
              </a:solidFill>
              <a:effectLst>
                <a:outerShdw blurRad="38100" dist="38100" dir="2700000" algn="tl">
                  <a:srgbClr val="000000">
                    <a:alpha val="43137"/>
                  </a:srgbClr>
                </a:outerShdw>
              </a:effectLst>
            </a:endParaRPr>
          </a:p>
          <a:p>
            <a:pPr algn="r"/>
            <a:r>
              <a:rPr lang="en-US" b="1" dirty="0" smtClean="0">
                <a:solidFill>
                  <a:prstClr val="white"/>
                </a:solidFill>
                <a:effectLst>
                  <a:outerShdw blurRad="38100" dist="38100" dir="2700000" algn="tl">
                    <a:srgbClr val="000000">
                      <a:alpha val="43137"/>
                    </a:srgbClr>
                  </a:outerShdw>
                </a:effectLst>
              </a:rPr>
              <a:t>Heap</a:t>
            </a:r>
            <a:endParaRPr lang="ru-RU" b="1" dirty="0">
              <a:solidFill>
                <a:prstClr val="white"/>
              </a:solidFill>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58" name="Oval 57"/>
          <p:cNvSpPr/>
          <p:nvPr/>
        </p:nvSpPr>
        <p:spPr>
          <a:xfrm>
            <a:off x="1649428" y="4362821"/>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60" name="Oval 59"/>
          <p:cNvSpPr/>
          <p:nvPr/>
        </p:nvSpPr>
        <p:spPr>
          <a:xfrm>
            <a:off x="4717883" y="428383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61" name="Oval 60"/>
          <p:cNvSpPr/>
          <p:nvPr/>
        </p:nvSpPr>
        <p:spPr>
          <a:xfrm>
            <a:off x="6057440" y="394989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63" name="Oval 62"/>
          <p:cNvSpPr/>
          <p:nvPr/>
        </p:nvSpPr>
        <p:spPr>
          <a:xfrm>
            <a:off x="7065634"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66" name="Oval 65"/>
          <p:cNvSpPr/>
          <p:nvPr/>
        </p:nvSpPr>
        <p:spPr>
          <a:xfrm>
            <a:off x="3316186"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9066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solidFill>
                <a:prstClr val="white"/>
              </a:solidFill>
            </a:endParaRPr>
          </a:p>
        </p:txBody>
      </p:sp>
      <p:sp>
        <p:nvSpPr>
          <p:cNvPr id="84" name="Rectangle 83"/>
          <p:cNvSpPr/>
          <p:nvPr/>
        </p:nvSpPr>
        <p:spPr>
          <a:xfrm>
            <a:off x="971600" y="1486241"/>
            <a:ext cx="2085844" cy="1080120"/>
          </a:xfrm>
          <a:prstGeom prst="rect">
            <a:avLst/>
          </a:prstGeom>
          <a:solidFill>
            <a:srgbClr val="F8E992"/>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solidFill>
                <a:prstClr val="black"/>
              </a:solidFill>
              <a:cs typeface="Microsoft New Tai Lue" panose="020B0502040204020203" pitchFamily="34" charset="0"/>
            </a:endParaRPr>
          </a:p>
        </p:txBody>
      </p:sp>
      <p:sp>
        <p:nvSpPr>
          <p:cNvPr id="87" name="Rectangle 86"/>
          <p:cNvSpPr/>
          <p:nvPr/>
        </p:nvSpPr>
        <p:spPr>
          <a:xfrm>
            <a:off x="3635896" y="1484784"/>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prstClr val="black"/>
              </a:solidFill>
              <a:cs typeface="Microsoft New Tai Lue" panose="020B0502040204020203" pitchFamily="34" charset="0"/>
            </a:endParaRPr>
          </a:p>
        </p:txBody>
      </p:sp>
      <p:sp>
        <p:nvSpPr>
          <p:cNvPr id="90" name="Rectangle 89"/>
          <p:cNvSpPr/>
          <p:nvPr/>
        </p:nvSpPr>
        <p:spPr>
          <a:xfrm>
            <a:off x="6300192" y="1486241"/>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prstClr val="black"/>
              </a:solidFill>
              <a:cs typeface="Microsoft New Tai Lue" panose="020B0502040204020203" pitchFamily="34" charset="0"/>
            </a:endParaRPr>
          </a:p>
        </p:txBody>
      </p:sp>
      <p:sp>
        <p:nvSpPr>
          <p:cNvPr id="92" name="Oval 91"/>
          <p:cNvSpPr/>
          <p:nvPr/>
        </p:nvSpPr>
        <p:spPr>
          <a:xfrm>
            <a:off x="1353465"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3" name="Oval 92"/>
          <p:cNvSpPr/>
          <p:nvPr/>
        </p:nvSpPr>
        <p:spPr>
          <a:xfrm>
            <a:off x="1842499"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4" name="Oval 93"/>
          <p:cNvSpPr/>
          <p:nvPr/>
        </p:nvSpPr>
        <p:spPr>
          <a:xfrm>
            <a:off x="2309134"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6" name="Oval 95"/>
          <p:cNvSpPr/>
          <p:nvPr/>
        </p:nvSpPr>
        <p:spPr>
          <a:xfrm>
            <a:off x="3851920" y="2078396"/>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7" name="Oval 96"/>
          <p:cNvSpPr/>
          <p:nvPr/>
        </p:nvSpPr>
        <p:spPr>
          <a:xfrm>
            <a:off x="4321166" y="2078396"/>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99" name="Oval 98"/>
          <p:cNvSpPr/>
          <p:nvPr/>
        </p:nvSpPr>
        <p:spPr>
          <a:xfrm>
            <a:off x="4784969" y="207931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100" name="Oval 99"/>
          <p:cNvSpPr/>
          <p:nvPr/>
        </p:nvSpPr>
        <p:spPr>
          <a:xfrm>
            <a:off x="5226429" y="207931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101" name="Oval 100"/>
          <p:cNvSpPr/>
          <p:nvPr/>
        </p:nvSpPr>
        <p:spPr>
          <a:xfrm>
            <a:off x="7092280"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102" name="TextBox 101"/>
          <p:cNvSpPr txBox="1"/>
          <p:nvPr/>
        </p:nvSpPr>
        <p:spPr>
          <a:xfrm>
            <a:off x="971600" y="1628800"/>
            <a:ext cx="2085844" cy="338554"/>
          </a:xfrm>
          <a:prstGeom prst="rect">
            <a:avLst/>
          </a:prstGeom>
          <a:noFill/>
        </p:spPr>
        <p:txBody>
          <a:bodyPr wrap="square" rtlCol="0">
            <a:spAutoFit/>
          </a:bodyPr>
          <a:lstStyle/>
          <a:p>
            <a:pPr algn="ctr"/>
            <a:r>
              <a:rPr lang="en-US" sz="1600" b="1" dirty="0">
                <a:solidFill>
                  <a:prstClr val="black"/>
                </a:solidFill>
                <a:latin typeface="Microsoft New Tai Lue" panose="020B0502040204020203" pitchFamily="34" charset="0"/>
                <a:cs typeface="Microsoft New Tai Lue" panose="020B0502040204020203" pitchFamily="34" charset="0"/>
              </a:rPr>
              <a:t>STATIC</a:t>
            </a:r>
            <a:endParaRPr lang="en-US" dirty="0">
              <a:solidFill>
                <a:prstClr val="black"/>
              </a:solidFill>
            </a:endParaRPr>
          </a:p>
        </p:txBody>
      </p:sp>
      <p:sp>
        <p:nvSpPr>
          <p:cNvPr id="104" name="TextBox 103"/>
          <p:cNvSpPr txBox="1"/>
          <p:nvPr/>
        </p:nvSpPr>
        <p:spPr>
          <a:xfrm>
            <a:off x="3635896" y="1628800"/>
            <a:ext cx="2085844" cy="338554"/>
          </a:xfrm>
          <a:prstGeom prst="rect">
            <a:avLst/>
          </a:prstGeom>
          <a:noFill/>
        </p:spPr>
        <p:txBody>
          <a:bodyPr wrap="square" rtlCol="0">
            <a:spAutoFit/>
          </a:bodyPr>
          <a:lstStyle/>
          <a:p>
            <a:pPr algn="ctr"/>
            <a:r>
              <a:rPr lang="en-US" sz="1600" b="1" dirty="0">
                <a:solidFill>
                  <a:prstClr val="black"/>
                </a:solidFill>
                <a:latin typeface="Microsoft New Tai Lue" panose="020B0502040204020203" pitchFamily="34" charset="0"/>
                <a:cs typeface="Microsoft New Tai Lue" panose="020B0502040204020203" pitchFamily="34" charset="0"/>
              </a:rPr>
              <a:t>ACTIVE </a:t>
            </a:r>
            <a:r>
              <a:rPr lang="en-US" sz="1600" b="1" dirty="0" smtClean="0">
                <a:solidFill>
                  <a:prstClr val="black"/>
                </a:solidFill>
                <a:latin typeface="Microsoft New Tai Lue" panose="020B0502040204020203" pitchFamily="34" charset="0"/>
                <a:cs typeface="Microsoft New Tai Lue" panose="020B0502040204020203" pitchFamily="34" charset="0"/>
              </a:rPr>
              <a:t>VARIABLES</a:t>
            </a:r>
            <a:endParaRPr lang="ru-RU" sz="1600" b="1" dirty="0">
              <a:solidFill>
                <a:prstClr val="black"/>
              </a:solidFill>
              <a:cs typeface="Microsoft New Tai Lue" panose="020B0502040204020203" pitchFamily="34" charset="0"/>
            </a:endParaRPr>
          </a:p>
        </p:txBody>
      </p:sp>
      <p:sp>
        <p:nvSpPr>
          <p:cNvPr id="105" name="TextBox 104"/>
          <p:cNvSpPr txBox="1"/>
          <p:nvPr/>
        </p:nvSpPr>
        <p:spPr>
          <a:xfrm>
            <a:off x="6300192" y="1619508"/>
            <a:ext cx="2085844" cy="338554"/>
          </a:xfrm>
          <a:prstGeom prst="rect">
            <a:avLst/>
          </a:prstGeom>
          <a:noFill/>
        </p:spPr>
        <p:txBody>
          <a:bodyPr wrap="square" rtlCol="0">
            <a:spAutoFit/>
          </a:bodyPr>
          <a:lstStyle/>
          <a:p>
            <a:pPr algn="ctr"/>
            <a:r>
              <a:rPr lang="en-US" sz="1600" b="1" dirty="0">
                <a:solidFill>
                  <a:prstClr val="black"/>
                </a:solidFill>
                <a:latin typeface="Microsoft New Tai Lue" panose="020B0502040204020203" pitchFamily="34" charset="0"/>
                <a:cs typeface="Microsoft New Tai Lue" panose="020B0502040204020203" pitchFamily="34" charset="0"/>
              </a:rPr>
              <a:t>CPU </a:t>
            </a:r>
            <a:r>
              <a:rPr lang="en-US" sz="1600" b="1" dirty="0" smtClean="0">
                <a:solidFill>
                  <a:prstClr val="black"/>
                </a:solidFill>
                <a:latin typeface="Microsoft New Tai Lue" panose="020B0502040204020203" pitchFamily="34" charset="0"/>
                <a:cs typeface="Microsoft New Tai Lue" panose="020B0502040204020203" pitchFamily="34" charset="0"/>
              </a:rPr>
              <a:t>REGISTERS</a:t>
            </a:r>
            <a:endParaRPr lang="ru-RU" sz="1600" b="1" dirty="0">
              <a:solidFill>
                <a:prstClr val="black"/>
              </a:solidFill>
              <a:cs typeface="Microsoft New Tai Lue" panose="020B0502040204020203" pitchFamily="34" charset="0"/>
            </a:endParaRPr>
          </a:p>
        </p:txBody>
      </p:sp>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prstClr val="white"/>
                </a:solidFill>
                <a:effectLst>
                  <a:outerShdw blurRad="38100" dist="38100" dir="2700000" algn="tl">
                    <a:srgbClr val="000000">
                      <a:alpha val="43137"/>
                    </a:srgbClr>
                  </a:outerShdw>
                </a:effectLst>
              </a:rPr>
              <a:t>Managed </a:t>
            </a:r>
            <a:endParaRPr lang="en-US" b="1" dirty="0" smtClean="0">
              <a:solidFill>
                <a:prstClr val="white"/>
              </a:solidFill>
              <a:effectLst>
                <a:outerShdw blurRad="38100" dist="38100" dir="2700000" algn="tl">
                  <a:srgbClr val="000000">
                    <a:alpha val="43137"/>
                  </a:srgbClr>
                </a:outerShdw>
              </a:effectLst>
            </a:endParaRPr>
          </a:p>
          <a:p>
            <a:pPr algn="r"/>
            <a:r>
              <a:rPr lang="en-US" b="1" dirty="0" smtClean="0">
                <a:solidFill>
                  <a:prstClr val="white"/>
                </a:solidFill>
                <a:effectLst>
                  <a:outerShdw blurRad="38100" dist="38100" dir="2700000" algn="tl">
                    <a:srgbClr val="000000">
                      <a:alpha val="43137"/>
                    </a:srgbClr>
                  </a:outerShdw>
                </a:effectLst>
              </a:rPr>
              <a:t>Heap</a:t>
            </a:r>
            <a:endParaRPr lang="ru-RU" b="1" dirty="0">
              <a:solidFill>
                <a:prstClr val="white"/>
              </a:solidFill>
              <a:effectLst>
                <a:outerShdw blurRad="38100" dist="38100" dir="2700000" algn="tl">
                  <a:srgbClr val="000000">
                    <a:alpha val="43137"/>
                  </a:srgbClr>
                </a:outerShdw>
              </a:effectLst>
            </a:endParaRPr>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solidFill>
                <a:prstClr val="black"/>
              </a:solidFill>
            </a:endParaRPr>
          </a:p>
        </p:txBody>
      </p:sp>
      <p:sp>
        <p:nvSpPr>
          <p:cNvPr id="35" name="Oval 34"/>
          <p:cNvSpPr/>
          <p:nvPr/>
        </p:nvSpPr>
        <p:spPr>
          <a:xfrm>
            <a:off x="1115616" y="308650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36" name="Oval 35"/>
          <p:cNvSpPr/>
          <p:nvPr/>
        </p:nvSpPr>
        <p:spPr>
          <a:xfrm>
            <a:off x="1651323" y="3788311"/>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37" name="Oval 36"/>
          <p:cNvSpPr/>
          <p:nvPr/>
        </p:nvSpPr>
        <p:spPr>
          <a:xfrm>
            <a:off x="2685023" y="3098014"/>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38" name="Oval 37"/>
          <p:cNvSpPr/>
          <p:nvPr/>
        </p:nvSpPr>
        <p:spPr>
          <a:xfrm>
            <a:off x="3785355" y="3104056"/>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39" name="Oval 38"/>
          <p:cNvSpPr/>
          <p:nvPr/>
        </p:nvSpPr>
        <p:spPr>
          <a:xfrm>
            <a:off x="4254601" y="3717032"/>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40" name="Oval 39"/>
          <p:cNvSpPr/>
          <p:nvPr/>
        </p:nvSpPr>
        <p:spPr>
          <a:xfrm>
            <a:off x="5247974" y="3717032"/>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41" name="Oval 40"/>
          <p:cNvSpPr/>
          <p:nvPr/>
        </p:nvSpPr>
        <p:spPr>
          <a:xfrm>
            <a:off x="6866915" y="3717032"/>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42" name="Oval 41"/>
          <p:cNvSpPr/>
          <p:nvPr/>
        </p:nvSpPr>
        <p:spPr>
          <a:xfrm>
            <a:off x="6455266" y="308650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cxnSp>
        <p:nvCxnSpPr>
          <p:cNvPr id="44" name="Straight Arrow Connector 43"/>
          <p:cNvCxnSpPr>
            <a:endCxn id="35" idx="0"/>
          </p:cNvCxnSpPr>
          <p:nvPr/>
        </p:nvCxnSpPr>
        <p:spPr>
          <a:xfrm flipH="1">
            <a:off x="1295636" y="2528900"/>
            <a:ext cx="196459" cy="55760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37" idx="1"/>
          </p:cNvCxnSpPr>
          <p:nvPr/>
        </p:nvCxnSpPr>
        <p:spPr>
          <a:xfrm>
            <a:off x="2575057" y="2476173"/>
            <a:ext cx="162693" cy="67456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35" idx="7"/>
          </p:cNvCxnSpPr>
          <p:nvPr/>
        </p:nvCxnSpPr>
        <p:spPr>
          <a:xfrm flipH="1">
            <a:off x="1422929" y="2528900"/>
            <a:ext cx="558200" cy="610335"/>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37" idx="7"/>
          </p:cNvCxnSpPr>
          <p:nvPr/>
        </p:nvCxnSpPr>
        <p:spPr>
          <a:xfrm flipH="1">
            <a:off x="2992336" y="2493721"/>
            <a:ext cx="845746" cy="65702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8" idx="0"/>
          </p:cNvCxnSpPr>
          <p:nvPr/>
        </p:nvCxnSpPr>
        <p:spPr>
          <a:xfrm flipH="1">
            <a:off x="3965375" y="2493721"/>
            <a:ext cx="341953" cy="610335"/>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38" idx="7"/>
          </p:cNvCxnSpPr>
          <p:nvPr/>
        </p:nvCxnSpPr>
        <p:spPr>
          <a:xfrm flipH="1">
            <a:off x="4092668" y="2494643"/>
            <a:ext cx="678463" cy="66214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39" idx="0"/>
          </p:cNvCxnSpPr>
          <p:nvPr/>
        </p:nvCxnSpPr>
        <p:spPr>
          <a:xfrm flipH="1">
            <a:off x="4434621" y="2547370"/>
            <a:ext cx="463803" cy="1169662"/>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40" idx="1"/>
          </p:cNvCxnSpPr>
          <p:nvPr/>
        </p:nvCxnSpPr>
        <p:spPr>
          <a:xfrm>
            <a:off x="5025717" y="2494643"/>
            <a:ext cx="274984" cy="127511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40" idx="0"/>
          </p:cNvCxnSpPr>
          <p:nvPr/>
        </p:nvCxnSpPr>
        <p:spPr>
          <a:xfrm>
            <a:off x="5372767" y="2547370"/>
            <a:ext cx="55227" cy="1169662"/>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42" idx="0"/>
          </p:cNvCxnSpPr>
          <p:nvPr/>
        </p:nvCxnSpPr>
        <p:spPr>
          <a:xfrm flipH="1">
            <a:off x="6635286" y="2528900"/>
            <a:ext cx="637014" cy="55760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41" idx="0"/>
          </p:cNvCxnSpPr>
          <p:nvPr/>
        </p:nvCxnSpPr>
        <p:spPr>
          <a:xfrm flipH="1">
            <a:off x="7046935" y="2476173"/>
            <a:ext cx="352658" cy="1240859"/>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prstClr val="white"/>
                </a:solidFill>
                <a:effectLst>
                  <a:outerShdw blurRad="38100" dist="38100" dir="2700000" algn="tl">
                    <a:srgbClr val="000000">
                      <a:alpha val="43137"/>
                    </a:srgbClr>
                  </a:outerShdw>
                </a:effectLst>
              </a:rPr>
              <a:t>Native </a:t>
            </a:r>
            <a:endParaRPr lang="en-US" b="1" dirty="0" smtClean="0">
              <a:solidFill>
                <a:prstClr val="white"/>
              </a:solidFill>
              <a:effectLst>
                <a:outerShdw blurRad="38100" dist="38100" dir="2700000" algn="tl">
                  <a:srgbClr val="000000">
                    <a:alpha val="43137"/>
                  </a:srgbClr>
                </a:outerShdw>
              </a:effectLst>
            </a:endParaRPr>
          </a:p>
          <a:p>
            <a:pPr algn="r"/>
            <a:r>
              <a:rPr lang="en-US" b="1" dirty="0" smtClean="0">
                <a:solidFill>
                  <a:prstClr val="white"/>
                </a:solidFill>
                <a:effectLst>
                  <a:outerShdw blurRad="38100" dist="38100" dir="2700000" algn="tl">
                    <a:srgbClr val="000000">
                      <a:alpha val="43137"/>
                    </a:srgbClr>
                  </a:outerShdw>
                </a:effectLst>
              </a:rPr>
              <a:t>Heap</a:t>
            </a:r>
            <a:endParaRPr lang="ru-RU" b="1" dirty="0">
              <a:solidFill>
                <a:prstClr val="white"/>
              </a:solidFill>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FA827"/>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Oval 57"/>
          <p:cNvSpPr/>
          <p:nvPr/>
        </p:nvSpPr>
        <p:spPr>
          <a:xfrm>
            <a:off x="1649428" y="4362821"/>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60" name="Oval 59"/>
          <p:cNvSpPr/>
          <p:nvPr/>
        </p:nvSpPr>
        <p:spPr>
          <a:xfrm>
            <a:off x="4717883" y="428383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61" name="Oval 60"/>
          <p:cNvSpPr/>
          <p:nvPr/>
        </p:nvSpPr>
        <p:spPr>
          <a:xfrm>
            <a:off x="6057440" y="3949896"/>
            <a:ext cx="360040" cy="360040"/>
          </a:xfrm>
          <a:prstGeom prst="ellipse">
            <a:avLst/>
          </a:prstGeom>
          <a:solidFill>
            <a:srgbClr val="FFA827"/>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rgbClr val="FFA827"/>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FA827"/>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FA827"/>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FFA827"/>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prstClr val="white"/>
              </a:solidFill>
            </a:endParaRPr>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323528" y="260648"/>
            <a:ext cx="8494720" cy="646331"/>
          </a:xfrm>
          <a:prstGeom prst="rect">
            <a:avLst/>
          </a:prstGeom>
          <a:noFill/>
        </p:spPr>
        <p:txBody>
          <a:bodyPr wrap="square" rtlCol="0">
            <a:spAutoFit/>
          </a:bodyPr>
          <a:lstStyle>
            <a:lvl1pPr algn="ctr" defTabSz="914400" rtl="0" eaLnBrk="1" latinLnBrk="0" hangingPunct="1">
              <a:spcBef>
                <a:spcPct val="0"/>
              </a:spcBef>
              <a:buNone/>
              <a:defRPr lang="en-US" sz="2800" b="1" kern="1200">
                <a:solidFill>
                  <a:schemeClr val="bg1"/>
                </a:solidFill>
                <a:latin typeface="Trebuchet MS" pitchFamily="34" charset="0"/>
                <a:ea typeface="+mn-ea"/>
                <a:cs typeface="Arial" pitchFamily="34" charset="0"/>
              </a:defRPr>
            </a:lvl1pPr>
          </a:lstStyle>
          <a:p>
            <a:r>
              <a:rPr lang="en-US" sz="3600" smtClean="0"/>
              <a:t>TRACING GC ALGORITHM</a:t>
            </a:r>
            <a:endParaRPr lang="en-US" sz="3600" dirty="0"/>
          </a:p>
        </p:txBody>
      </p:sp>
    </p:spTree>
    <p:extLst>
      <p:ext uri="{BB962C8B-B14F-4D97-AF65-F5344CB8AC3E}">
        <p14:creationId xmlns:p14="http://schemas.microsoft.com/office/powerpoint/2010/main" val="1616308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p>
        </p:txBody>
      </p:sp>
      <p:sp>
        <p:nvSpPr>
          <p:cNvPr id="61" name="Rectangle 60"/>
          <p:cNvSpPr/>
          <p:nvPr/>
        </p:nvSpPr>
        <p:spPr>
          <a:xfrm>
            <a:off x="971600" y="1486241"/>
            <a:ext cx="2085844" cy="1080120"/>
          </a:xfrm>
          <a:prstGeom prst="rect">
            <a:avLst/>
          </a:prstGeom>
          <a:solidFill>
            <a:srgbClr val="F8E992"/>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solidFill>
                <a:schemeClr val="tx1"/>
              </a:solidFill>
              <a:cs typeface="Microsoft New Tai Lue" panose="020B0502040204020203" pitchFamily="34" charset="0"/>
            </a:endParaRPr>
          </a:p>
        </p:txBody>
      </p:sp>
      <p:sp>
        <p:nvSpPr>
          <p:cNvPr id="63" name="Rectangle 62"/>
          <p:cNvSpPr/>
          <p:nvPr/>
        </p:nvSpPr>
        <p:spPr>
          <a:xfrm>
            <a:off x="3635896" y="1484784"/>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schemeClr val="tx1"/>
              </a:solidFill>
              <a:cs typeface="Microsoft New Tai Lue" panose="020B0502040204020203" pitchFamily="34" charset="0"/>
            </a:endParaRPr>
          </a:p>
        </p:txBody>
      </p:sp>
      <p:sp>
        <p:nvSpPr>
          <p:cNvPr id="64" name="Rectangle 63"/>
          <p:cNvSpPr/>
          <p:nvPr/>
        </p:nvSpPr>
        <p:spPr>
          <a:xfrm>
            <a:off x="6300192" y="1486241"/>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schemeClr val="tx1"/>
              </a:solidFill>
              <a:cs typeface="Microsoft New Tai Lue" panose="020B0502040204020203" pitchFamily="34" charset="0"/>
            </a:endParaRPr>
          </a:p>
        </p:txBody>
      </p:sp>
      <p:sp>
        <p:nvSpPr>
          <p:cNvPr id="66" name="Oval 65"/>
          <p:cNvSpPr/>
          <p:nvPr/>
        </p:nvSpPr>
        <p:spPr>
          <a:xfrm>
            <a:off x="1353465" y="206084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1842499" y="206084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Oval 75"/>
          <p:cNvSpPr/>
          <p:nvPr/>
        </p:nvSpPr>
        <p:spPr>
          <a:xfrm>
            <a:off x="2309134" y="206084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Oval 77"/>
          <p:cNvSpPr/>
          <p:nvPr/>
        </p:nvSpPr>
        <p:spPr>
          <a:xfrm>
            <a:off x="3851920" y="2078396"/>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Oval 80"/>
          <p:cNvSpPr/>
          <p:nvPr/>
        </p:nvSpPr>
        <p:spPr>
          <a:xfrm>
            <a:off x="4321166" y="2078396"/>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Oval 81"/>
          <p:cNvSpPr/>
          <p:nvPr/>
        </p:nvSpPr>
        <p:spPr>
          <a:xfrm>
            <a:off x="4784969" y="207931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Oval 83"/>
          <p:cNvSpPr/>
          <p:nvPr/>
        </p:nvSpPr>
        <p:spPr>
          <a:xfrm>
            <a:off x="5226429" y="207931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Oval 84"/>
          <p:cNvSpPr/>
          <p:nvPr/>
        </p:nvSpPr>
        <p:spPr>
          <a:xfrm>
            <a:off x="7092280" y="2060848"/>
            <a:ext cx="360040" cy="360040"/>
          </a:xfrm>
          <a:prstGeom prst="ellipse">
            <a:avLst/>
          </a:prstGeom>
          <a:solidFill>
            <a:schemeClr val="bg1"/>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TextBox 86"/>
          <p:cNvSpPr txBox="1"/>
          <p:nvPr/>
        </p:nvSpPr>
        <p:spPr>
          <a:xfrm>
            <a:off x="971600" y="1628800"/>
            <a:ext cx="2085844" cy="338554"/>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STATIC</a:t>
            </a:r>
            <a:endParaRPr lang="en-US" dirty="0"/>
          </a:p>
        </p:txBody>
      </p:sp>
      <p:sp>
        <p:nvSpPr>
          <p:cNvPr id="90" name="TextBox 89"/>
          <p:cNvSpPr txBox="1"/>
          <p:nvPr/>
        </p:nvSpPr>
        <p:spPr>
          <a:xfrm>
            <a:off x="3635896" y="1628800"/>
            <a:ext cx="2085844" cy="615553"/>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ACTIVE VARIABLES</a:t>
            </a:r>
            <a:endParaRPr lang="ru-RU" sz="1600" b="1" dirty="0">
              <a:cs typeface="Microsoft New Tai Lue" panose="020B0502040204020203" pitchFamily="34" charset="0"/>
            </a:endParaRPr>
          </a:p>
          <a:p>
            <a:endParaRPr lang="en-US" dirty="0"/>
          </a:p>
        </p:txBody>
      </p:sp>
      <p:sp>
        <p:nvSpPr>
          <p:cNvPr id="92" name="TextBox 91"/>
          <p:cNvSpPr txBox="1"/>
          <p:nvPr/>
        </p:nvSpPr>
        <p:spPr>
          <a:xfrm>
            <a:off x="6300192" y="1619508"/>
            <a:ext cx="2085844" cy="338554"/>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CPU </a:t>
            </a:r>
            <a:r>
              <a:rPr lang="en-US" sz="1600" b="1" dirty="0" smtClean="0">
                <a:latin typeface="Microsoft New Tai Lue" panose="020B0502040204020203" pitchFamily="34" charset="0"/>
                <a:cs typeface="Microsoft New Tai Lue" panose="020B0502040204020203" pitchFamily="34" charset="0"/>
              </a:rPr>
              <a:t>REGISTERS</a:t>
            </a:r>
            <a:endParaRPr lang="ru-RU" sz="1600" b="1" dirty="0">
              <a:cs typeface="Microsoft New Tai Lue" panose="020B0502040204020203" pitchFamily="34" charset="0"/>
            </a:endParaRPr>
          </a:p>
        </p:txBody>
      </p:sp>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a:t>
            </a:r>
          </a:p>
          <a:p>
            <a:pPr algn="r"/>
            <a:r>
              <a:rPr lang="en-US" b="1" dirty="0" smtClean="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Heap</a:t>
            </a:r>
            <a:endParaRPr lang="ru-RU" b="1" dirty="0">
              <a:effectLst>
                <a:outerShdw blurRad="38100" dist="38100" dir="2700000" algn="tl">
                  <a:srgbClr val="000000">
                    <a:alpha val="43137"/>
                  </a:srgbClr>
                </a:outerShdw>
              </a:effectLst>
            </a:endParaRPr>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a:t>
            </a:r>
          </a:p>
          <a:p>
            <a:pPr algn="r"/>
            <a:r>
              <a:rPr lang="en-US" b="1" dirty="0" smtClean="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Oval 59"/>
          <p:cNvSpPr/>
          <p:nvPr/>
        </p:nvSpPr>
        <p:spPr>
          <a:xfrm>
            <a:off x="4717883" y="428383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Title 1"/>
          <p:cNvSpPr txBox="1">
            <a:spLocks/>
          </p:cNvSpPr>
          <p:nvPr/>
        </p:nvSpPr>
        <p:spPr>
          <a:xfrm>
            <a:off x="323528" y="260648"/>
            <a:ext cx="8494720" cy="646331"/>
          </a:xfrm>
          <a:prstGeom prst="rect">
            <a:avLst/>
          </a:prstGeom>
          <a:noFill/>
        </p:spPr>
        <p:txBody>
          <a:bodyPr wrap="square" rtlCol="0">
            <a:spAutoFit/>
          </a:bodyPr>
          <a:lstStyle>
            <a:lvl1pPr algn="ctr" defTabSz="914400" rtl="0" eaLnBrk="1" latinLnBrk="0" hangingPunct="1">
              <a:spcBef>
                <a:spcPct val="0"/>
              </a:spcBef>
              <a:buNone/>
              <a:defRPr lang="en-US" sz="2800" b="1" kern="1200">
                <a:solidFill>
                  <a:schemeClr val="bg1"/>
                </a:solidFill>
                <a:latin typeface="Trebuchet MS" pitchFamily="34" charset="0"/>
                <a:ea typeface="+mn-ea"/>
                <a:cs typeface="Arial" pitchFamily="34" charset="0"/>
              </a:defRPr>
            </a:lvl1pPr>
          </a:lstStyle>
          <a:p>
            <a:r>
              <a:rPr lang="en-US" sz="3600" dirty="0" smtClean="0"/>
              <a:t>TRACING GC ALGORITHM</a:t>
            </a:r>
            <a:endParaRPr lang="en-US" sz="3600" dirty="0"/>
          </a:p>
        </p:txBody>
      </p:sp>
    </p:spTree>
    <p:extLst>
      <p:ext uri="{BB962C8B-B14F-4D97-AF65-F5344CB8AC3E}">
        <p14:creationId xmlns:p14="http://schemas.microsoft.com/office/powerpoint/2010/main" val="20467598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180528" y="-171400"/>
            <a:ext cx="9505056" cy="7272808"/>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Content Placeholder 2"/>
          <p:cNvSpPr txBox="1">
            <a:spLocks/>
          </p:cNvSpPr>
          <p:nvPr/>
        </p:nvSpPr>
        <p:spPr>
          <a:xfrm>
            <a:off x="1484040" y="2149928"/>
            <a:ext cx="7659960" cy="504055"/>
          </a:xfrm>
          <a:prstGeom prst="rect">
            <a:avLst/>
          </a:prstGeom>
          <a:solidFill>
            <a:schemeClr val="bg1"/>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80000"/>
              <a:buNone/>
            </a:pPr>
            <a:r>
              <a:rPr lang="en-US" b="1" baseline="-25000" dirty="0">
                <a:solidFill>
                  <a:srgbClr val="C00000"/>
                </a:solidFill>
                <a:latin typeface="Microsoft New Tai Lue" panose="020B0502040204020203" pitchFamily="34" charset="0"/>
                <a:cs typeface="Microsoft New Tai Lue" panose="020B0502040204020203" pitchFamily="34" charset="0"/>
              </a:rPr>
              <a:t>1</a:t>
            </a:r>
            <a:r>
              <a:rPr lang="en-US" dirty="0" smtClean="0">
                <a:latin typeface="Microsoft New Tai Lue" panose="020B0502040204020203" pitchFamily="34" charset="0"/>
                <a:cs typeface="Microsoft New Tai Lue" panose="020B0502040204020203" pitchFamily="34" charset="0"/>
              </a:rPr>
              <a:t>Younger </a:t>
            </a:r>
            <a:r>
              <a:rPr lang="en-US" dirty="0">
                <a:latin typeface="Microsoft New Tai Lue" panose="020B0502040204020203" pitchFamily="34" charset="0"/>
                <a:cs typeface="Microsoft New Tai Lue" panose="020B0502040204020203" pitchFamily="34" charset="0"/>
              </a:rPr>
              <a:t>objects dies </a:t>
            </a:r>
            <a:r>
              <a:rPr lang="en-US" dirty="0" smtClean="0">
                <a:latin typeface="Microsoft New Tai Lue" panose="020B0502040204020203" pitchFamily="34" charset="0"/>
                <a:cs typeface="Microsoft New Tai Lue" panose="020B0502040204020203" pitchFamily="34" charset="0"/>
              </a:rPr>
              <a:t>faster;</a:t>
            </a:r>
          </a:p>
        </p:txBody>
      </p:sp>
      <p:sp>
        <p:nvSpPr>
          <p:cNvPr id="2" name="TextBox 1"/>
          <p:cNvSpPr txBox="1"/>
          <p:nvPr/>
        </p:nvSpPr>
        <p:spPr>
          <a:xfrm>
            <a:off x="1484040" y="2870007"/>
            <a:ext cx="7659960" cy="584775"/>
          </a:xfrm>
          <a:prstGeom prst="rect">
            <a:avLst/>
          </a:prstGeom>
          <a:solidFill>
            <a:schemeClr val="bg1"/>
          </a:solidFill>
        </p:spPr>
        <p:txBody>
          <a:bodyPr wrap="square" rtlCol="0">
            <a:spAutoFit/>
          </a:bodyPr>
          <a:lstStyle/>
          <a:p>
            <a:pPr>
              <a:buSzPct val="80000"/>
            </a:pPr>
            <a:r>
              <a:rPr lang="en-US" sz="3200" b="1" baseline="-25000" dirty="0" smtClean="0">
                <a:solidFill>
                  <a:srgbClr val="C00000"/>
                </a:solidFill>
                <a:latin typeface="Microsoft New Tai Lue" panose="020B0502040204020203" pitchFamily="34" charset="0"/>
                <a:cs typeface="Microsoft New Tai Lue" panose="020B0502040204020203" pitchFamily="34" charset="0"/>
              </a:rPr>
              <a:t>2</a:t>
            </a:r>
            <a:r>
              <a:rPr lang="en-US" sz="3200" dirty="0" smtClean="0">
                <a:latin typeface="Microsoft New Tai Lue" panose="020B0502040204020203" pitchFamily="34" charset="0"/>
                <a:cs typeface="Microsoft New Tai Lue" panose="020B0502040204020203" pitchFamily="34" charset="0"/>
              </a:rPr>
              <a:t>Older </a:t>
            </a:r>
            <a:r>
              <a:rPr lang="en-US" sz="3200" dirty="0">
                <a:latin typeface="Microsoft New Tai Lue" panose="020B0502040204020203" pitchFamily="34" charset="0"/>
                <a:cs typeface="Microsoft New Tai Lue" panose="020B0502040204020203" pitchFamily="34" charset="0"/>
              </a:rPr>
              <a:t>objects live longer</a:t>
            </a:r>
            <a:r>
              <a:rPr lang="en-US" sz="3200" dirty="0" smtClean="0">
                <a:latin typeface="Microsoft New Tai Lue" panose="020B0502040204020203" pitchFamily="34" charset="0"/>
                <a:cs typeface="Microsoft New Tai Lue" panose="020B0502040204020203" pitchFamily="34" charset="0"/>
              </a:rPr>
              <a:t>;</a:t>
            </a:r>
            <a:endParaRPr lang="en-US" sz="3200" dirty="0">
              <a:latin typeface="Microsoft New Tai Lue" panose="020B0502040204020203" pitchFamily="34" charset="0"/>
              <a:cs typeface="Microsoft New Tai Lue" panose="020B0502040204020203" pitchFamily="34" charset="0"/>
            </a:endParaRPr>
          </a:p>
        </p:txBody>
      </p:sp>
      <p:sp>
        <p:nvSpPr>
          <p:cNvPr id="3" name="TextBox 2"/>
          <p:cNvSpPr txBox="1"/>
          <p:nvPr/>
        </p:nvSpPr>
        <p:spPr>
          <a:xfrm>
            <a:off x="1484040" y="3662095"/>
            <a:ext cx="7696472" cy="991041"/>
          </a:xfrm>
          <a:prstGeom prst="rect">
            <a:avLst/>
          </a:prstGeom>
          <a:solidFill>
            <a:schemeClr val="bg1"/>
          </a:solidFill>
        </p:spPr>
        <p:txBody>
          <a:bodyPr wrap="square" rtlCol="0">
            <a:spAutoFit/>
          </a:bodyPr>
          <a:lstStyle/>
          <a:p>
            <a:pPr>
              <a:lnSpc>
                <a:spcPct val="90000"/>
              </a:lnSpc>
            </a:pPr>
            <a:r>
              <a:rPr lang="en-US" sz="3200" b="1" baseline="-25000" dirty="0" smtClean="0">
                <a:solidFill>
                  <a:srgbClr val="C00000"/>
                </a:solidFill>
                <a:latin typeface="Microsoft New Tai Lue" panose="020B0502040204020203" pitchFamily="34" charset="0"/>
                <a:cs typeface="Microsoft New Tai Lue" panose="020B0502040204020203" pitchFamily="34" charset="0"/>
              </a:rPr>
              <a:t>3</a:t>
            </a:r>
            <a:r>
              <a:rPr lang="en-US" sz="3200" dirty="0" smtClean="0">
                <a:latin typeface="Microsoft New Tai Lue" panose="020B0502040204020203" pitchFamily="34" charset="0"/>
                <a:cs typeface="Microsoft New Tai Lue" panose="020B0502040204020203" pitchFamily="34" charset="0"/>
              </a:rPr>
              <a:t>Garbage </a:t>
            </a:r>
            <a:r>
              <a:rPr lang="en-US" sz="3200" dirty="0">
                <a:latin typeface="Microsoft New Tai Lue" panose="020B0502040204020203" pitchFamily="34" charset="0"/>
                <a:cs typeface="Microsoft New Tai Lue" panose="020B0502040204020203" pitchFamily="34" charset="0"/>
              </a:rPr>
              <a:t>collection works faster for part of the heap, than for whole heap</a:t>
            </a:r>
            <a:r>
              <a:rPr lang="en-US" sz="3200" dirty="0" smtClean="0">
                <a:latin typeface="Microsoft New Tai Lue" panose="020B0502040204020203" pitchFamily="34" charset="0"/>
                <a:cs typeface="Microsoft New Tai Lue" panose="020B0502040204020203" pitchFamily="34" charset="0"/>
              </a:rPr>
              <a:t>.</a:t>
            </a:r>
            <a:endParaRPr lang="en-US" sz="3200" dirty="0">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9566413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180528" y="-171400"/>
            <a:ext cx="9505056" cy="7272808"/>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Content Placeholder 2"/>
          <p:cNvSpPr txBox="1">
            <a:spLocks/>
          </p:cNvSpPr>
          <p:nvPr/>
        </p:nvSpPr>
        <p:spPr>
          <a:xfrm>
            <a:off x="2699792" y="1772816"/>
            <a:ext cx="6345088" cy="504055"/>
          </a:xfrm>
          <a:prstGeom prst="rect">
            <a:avLst/>
          </a:prstGeom>
          <a:solidFill>
            <a:schemeClr val="bg1"/>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80000"/>
              <a:buFont typeface="Arial" pitchFamily="34" charset="0"/>
              <a:buNone/>
            </a:pPr>
            <a:r>
              <a:rPr lang="en-US" sz="2800" b="1" dirty="0" smtClean="0">
                <a:solidFill>
                  <a:srgbClr val="C00000"/>
                </a:solidFill>
                <a:latin typeface="Microsoft New Tai Lue" panose="020B0502040204020203" pitchFamily="34" charset="0"/>
                <a:cs typeface="Microsoft New Tai Lue" panose="020B0502040204020203" pitchFamily="34" charset="0"/>
              </a:rPr>
              <a:t>GLR </a:t>
            </a:r>
            <a:r>
              <a:rPr lang="en-US" sz="2800" b="1" dirty="0">
                <a:solidFill>
                  <a:prstClr val="black"/>
                </a:solidFill>
                <a:latin typeface="Microsoft New Tai Lue" panose="020B0502040204020203" pitchFamily="34" charset="0"/>
                <a:cs typeface="Microsoft New Tai Lue" panose="020B0502040204020203" pitchFamily="34" charset="0"/>
              </a:rPr>
              <a:t>has 3 generations</a:t>
            </a:r>
            <a:r>
              <a:rPr lang="en-US" sz="2800" b="1" dirty="0" smtClean="0">
                <a:solidFill>
                  <a:prstClr val="black"/>
                </a:solidFill>
                <a:latin typeface="Microsoft New Tai Lue" panose="020B0502040204020203" pitchFamily="34" charset="0"/>
                <a:cs typeface="Microsoft New Tai Lue" panose="020B0502040204020203" pitchFamily="34" charset="0"/>
              </a:rPr>
              <a:t>:</a:t>
            </a:r>
            <a:endParaRPr lang="en-US" sz="2800" b="1" dirty="0">
              <a:solidFill>
                <a:prstClr val="black"/>
              </a:solidFill>
              <a:latin typeface="Microsoft New Tai Lue" panose="020B0502040204020203" pitchFamily="34" charset="0"/>
              <a:cs typeface="Microsoft New Tai Lue" panose="020B0502040204020203" pitchFamily="34" charset="0"/>
            </a:endParaRPr>
          </a:p>
        </p:txBody>
      </p:sp>
      <p:sp>
        <p:nvSpPr>
          <p:cNvPr id="2" name="TextBox 1"/>
          <p:cNvSpPr txBox="1"/>
          <p:nvPr/>
        </p:nvSpPr>
        <p:spPr>
          <a:xfrm>
            <a:off x="3157240" y="2420888"/>
            <a:ext cx="5986760" cy="523220"/>
          </a:xfrm>
          <a:prstGeom prst="rect">
            <a:avLst/>
          </a:prstGeom>
          <a:solidFill>
            <a:schemeClr val="bg1"/>
          </a:solidFill>
        </p:spPr>
        <p:txBody>
          <a:bodyPr wrap="square" rtlCol="0">
            <a:spAutoFit/>
          </a:bodyPr>
          <a:lstStyle/>
          <a:p>
            <a:pPr marL="0" lvl="1">
              <a:buSzPct val="80000"/>
            </a:pPr>
            <a:r>
              <a:rPr lang="en-US" sz="2800" b="1" dirty="0" smtClean="0">
                <a:solidFill>
                  <a:srgbClr val="C00000"/>
                </a:solidFill>
                <a:latin typeface="Microsoft New Tai Lue" panose="020B0502040204020203" pitchFamily="34" charset="0"/>
                <a:cs typeface="Microsoft New Tai Lue" panose="020B0502040204020203" pitchFamily="34" charset="0"/>
              </a:rPr>
              <a:t>0</a:t>
            </a:r>
            <a:r>
              <a:rPr lang="en-US" sz="2800" dirty="0" smtClean="0">
                <a:solidFill>
                  <a:prstClr val="black"/>
                </a:solidFill>
                <a:latin typeface="Microsoft New Tai Lue" panose="020B0502040204020203" pitchFamily="34" charset="0"/>
                <a:cs typeface="Microsoft New Tai Lue" panose="020B0502040204020203" pitchFamily="34" charset="0"/>
              </a:rPr>
              <a:t> </a:t>
            </a:r>
            <a:r>
              <a:rPr lang="en-US" sz="2800" dirty="0">
                <a:solidFill>
                  <a:prstClr val="black"/>
                </a:solidFill>
                <a:latin typeface="Microsoft New Tai Lue" panose="020B0502040204020203" pitchFamily="34" charset="0"/>
                <a:cs typeface="Microsoft New Tai Lue" panose="020B0502040204020203" pitchFamily="34" charset="0"/>
              </a:rPr>
              <a:t>– for new objects</a:t>
            </a:r>
            <a:r>
              <a:rPr lang="en-US" sz="2800" dirty="0" smtClean="0">
                <a:solidFill>
                  <a:prstClr val="black"/>
                </a:solidFill>
                <a:latin typeface="Microsoft New Tai Lue" panose="020B0502040204020203" pitchFamily="34" charset="0"/>
                <a:cs typeface="Microsoft New Tai Lue" panose="020B0502040204020203" pitchFamily="34" charset="0"/>
              </a:rPr>
              <a:t>;</a:t>
            </a:r>
            <a:endParaRPr lang="en-US" sz="2800" dirty="0">
              <a:solidFill>
                <a:prstClr val="black"/>
              </a:solidFill>
              <a:latin typeface="Microsoft New Tai Lue" panose="020B0502040204020203" pitchFamily="34" charset="0"/>
              <a:cs typeface="Microsoft New Tai Lue" panose="020B0502040204020203" pitchFamily="34" charset="0"/>
            </a:endParaRPr>
          </a:p>
        </p:txBody>
      </p:sp>
      <p:sp>
        <p:nvSpPr>
          <p:cNvPr id="3" name="TextBox 2"/>
          <p:cNvSpPr txBox="1"/>
          <p:nvPr/>
        </p:nvSpPr>
        <p:spPr>
          <a:xfrm>
            <a:off x="3162002" y="3040251"/>
            <a:ext cx="5986760" cy="523220"/>
          </a:xfrm>
          <a:prstGeom prst="rect">
            <a:avLst/>
          </a:prstGeom>
          <a:solidFill>
            <a:schemeClr val="bg1"/>
          </a:solidFill>
        </p:spPr>
        <p:txBody>
          <a:bodyPr wrap="square" rtlCol="0">
            <a:spAutoFit/>
          </a:bodyPr>
          <a:lstStyle/>
          <a:p>
            <a:pPr marL="0" lvl="1">
              <a:buSzPct val="80000"/>
            </a:pPr>
            <a:r>
              <a:rPr lang="en-US" sz="2800" b="1" dirty="0" smtClean="0">
                <a:solidFill>
                  <a:srgbClr val="C00000"/>
                </a:solidFill>
                <a:latin typeface="Microsoft New Tai Lue" panose="020B0502040204020203" pitchFamily="34" charset="0"/>
                <a:cs typeface="Microsoft New Tai Lue" panose="020B0502040204020203" pitchFamily="34" charset="0"/>
              </a:rPr>
              <a:t>1</a:t>
            </a:r>
            <a:r>
              <a:rPr lang="en-US" sz="2800" dirty="0" smtClean="0">
                <a:solidFill>
                  <a:prstClr val="black"/>
                </a:solidFill>
                <a:latin typeface="Microsoft New Tai Lue" panose="020B0502040204020203" pitchFamily="34" charset="0"/>
                <a:cs typeface="Microsoft New Tai Lue" panose="020B0502040204020203" pitchFamily="34" charset="0"/>
              </a:rPr>
              <a:t> </a:t>
            </a:r>
            <a:r>
              <a:rPr lang="en-US" sz="2800" dirty="0">
                <a:solidFill>
                  <a:prstClr val="black"/>
                </a:solidFill>
                <a:latin typeface="Microsoft New Tai Lue" panose="020B0502040204020203" pitchFamily="34" charset="0"/>
                <a:cs typeface="Microsoft New Tai Lue" panose="020B0502040204020203" pitchFamily="34" charset="0"/>
              </a:rPr>
              <a:t>– for old objects</a:t>
            </a:r>
            <a:r>
              <a:rPr lang="en-US" sz="2800" dirty="0" smtClean="0">
                <a:solidFill>
                  <a:prstClr val="black"/>
                </a:solidFill>
                <a:latin typeface="Microsoft New Tai Lue" panose="020B0502040204020203" pitchFamily="34" charset="0"/>
                <a:cs typeface="Microsoft New Tai Lue" panose="020B0502040204020203" pitchFamily="34" charset="0"/>
              </a:rPr>
              <a:t>;</a:t>
            </a:r>
            <a:endParaRPr lang="en-US" sz="2800" dirty="0">
              <a:solidFill>
                <a:prstClr val="black"/>
              </a:solidFill>
              <a:latin typeface="Microsoft New Tai Lue" panose="020B0502040204020203" pitchFamily="34" charset="0"/>
              <a:cs typeface="Microsoft New Tai Lue" panose="020B0502040204020203" pitchFamily="34" charset="0"/>
            </a:endParaRPr>
          </a:p>
        </p:txBody>
      </p:sp>
      <p:sp>
        <p:nvSpPr>
          <p:cNvPr id="8" name="TextBox 7"/>
          <p:cNvSpPr txBox="1"/>
          <p:nvPr/>
        </p:nvSpPr>
        <p:spPr>
          <a:xfrm>
            <a:off x="3162002" y="3625860"/>
            <a:ext cx="5986760" cy="523220"/>
          </a:xfrm>
          <a:prstGeom prst="rect">
            <a:avLst/>
          </a:prstGeom>
          <a:solidFill>
            <a:schemeClr val="bg1"/>
          </a:solidFill>
        </p:spPr>
        <p:txBody>
          <a:bodyPr wrap="square" rtlCol="0">
            <a:spAutoFit/>
          </a:bodyPr>
          <a:lstStyle/>
          <a:p>
            <a:pPr marL="0" lvl="1"/>
            <a:r>
              <a:rPr lang="en-US" sz="2800" b="1" dirty="0" smtClean="0">
                <a:solidFill>
                  <a:srgbClr val="C00000"/>
                </a:solidFill>
                <a:latin typeface="Microsoft New Tai Lue" panose="020B0502040204020203" pitchFamily="34" charset="0"/>
                <a:cs typeface="Microsoft New Tai Lue" panose="020B0502040204020203" pitchFamily="34" charset="0"/>
              </a:rPr>
              <a:t>2</a:t>
            </a:r>
            <a:r>
              <a:rPr lang="en-US" sz="2800" dirty="0" smtClean="0">
                <a:solidFill>
                  <a:prstClr val="black"/>
                </a:solidFill>
                <a:latin typeface="Microsoft New Tai Lue" panose="020B0502040204020203" pitchFamily="34" charset="0"/>
                <a:cs typeface="Microsoft New Tai Lue" panose="020B0502040204020203" pitchFamily="34" charset="0"/>
              </a:rPr>
              <a:t> </a:t>
            </a:r>
            <a:r>
              <a:rPr lang="en-US" sz="2800" dirty="0">
                <a:solidFill>
                  <a:prstClr val="black"/>
                </a:solidFill>
                <a:latin typeface="Microsoft New Tai Lue" panose="020B0502040204020203" pitchFamily="34" charset="0"/>
                <a:cs typeface="Microsoft New Tai Lue" panose="020B0502040204020203" pitchFamily="34" charset="0"/>
              </a:rPr>
              <a:t>– for the </a:t>
            </a:r>
            <a:r>
              <a:rPr lang="en-US" sz="2800" dirty="0" smtClean="0">
                <a:solidFill>
                  <a:prstClr val="black"/>
                </a:solidFill>
                <a:latin typeface="Microsoft New Tai Lue" panose="020B0502040204020203" pitchFamily="34" charset="0"/>
                <a:cs typeface="Microsoft New Tai Lue" panose="020B0502040204020203" pitchFamily="34" charset="0"/>
              </a:rPr>
              <a:t>oldest.</a:t>
            </a:r>
            <a:endParaRPr lang="en-US" sz="2800" dirty="0">
              <a:solidFill>
                <a:prstClr val="black"/>
              </a:solidFill>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32678974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endParaRPr lang="en-US" sz="2200" dirty="0">
              <a:latin typeface="Calibri" panose="020F0502020204030204" pitchFamily="34" charset="0"/>
              <a:cs typeface="Calibri" panose="020F0502020204030204" pitchFamily="34" charset="0"/>
            </a:endParaRPr>
          </a:p>
        </p:txBody>
      </p:sp>
      <p:sp>
        <p:nvSpPr>
          <p:cNvPr id="22" name="Rectangle 21"/>
          <p:cNvSpPr/>
          <p:nvPr/>
        </p:nvSpPr>
        <p:spPr>
          <a:xfrm>
            <a:off x="2462905" y="1354264"/>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85000"/>
                    <a:lumOff val="15000"/>
                  </a:schemeClr>
                </a:solidFill>
                <a:latin typeface="Microsoft New Tai Lue" panose="020B0502040204020203" pitchFamily="34" charset="0"/>
                <a:cs typeface="Microsoft New Tai Lue" panose="020B0502040204020203" pitchFamily="34" charset="0"/>
              </a:rPr>
              <a:t>a</a:t>
            </a:r>
            <a:endParaRPr lang="ru-RU" sz="3200" b="1" dirty="0">
              <a:solidFill>
                <a:schemeClr val="tx1">
                  <a:lumMod val="85000"/>
                  <a:lumOff val="15000"/>
                </a:schemeClr>
              </a:solidFill>
              <a:cs typeface="Microsoft New Tai Lue" panose="020B0502040204020203" pitchFamily="34" charset="0"/>
            </a:endParaRPr>
          </a:p>
        </p:txBody>
      </p:sp>
      <p:sp>
        <p:nvSpPr>
          <p:cNvPr id="28" name="TextBox 27"/>
          <p:cNvSpPr txBox="1"/>
          <p:nvPr/>
        </p:nvSpPr>
        <p:spPr>
          <a:xfrm>
            <a:off x="4375160" y="2272316"/>
            <a:ext cx="391454" cy="523220"/>
          </a:xfrm>
          <a:prstGeom prst="rect">
            <a:avLst/>
          </a:prstGeom>
          <a:noFill/>
        </p:spPr>
        <p:txBody>
          <a:bodyPr wrap="none" rtlCol="0">
            <a:spAutoFit/>
          </a:bodyPr>
          <a:lstStyle/>
          <a:p>
            <a:pPr algn="ctr"/>
            <a:r>
              <a:rPr lang="en-US" sz="2800" dirty="0">
                <a:solidFill>
                  <a:schemeClr val="tx1">
                    <a:lumMod val="85000"/>
                    <a:lumOff val="15000"/>
                  </a:schemeClr>
                </a:solidFill>
                <a:latin typeface="Microsoft New Tai Lue" panose="020B0502040204020203" pitchFamily="34" charset="0"/>
                <a:cs typeface="Microsoft New Tai Lue" panose="020B0502040204020203" pitchFamily="34" charset="0"/>
              </a:rPr>
              <a:t>0</a:t>
            </a:r>
            <a:endParaRPr lang="ru-RU" sz="2800" dirty="0">
              <a:solidFill>
                <a:schemeClr val="tx1">
                  <a:lumMod val="85000"/>
                  <a:lumOff val="15000"/>
                </a:schemeClr>
              </a:solidFill>
              <a:latin typeface="Microsoft New Tai Lue" panose="020B0502040204020203" pitchFamily="34" charset="0"/>
              <a:cs typeface="Microsoft New Tai Lue" panose="020B0502040204020203" pitchFamily="34" charset="0"/>
            </a:endParaRPr>
          </a:p>
        </p:txBody>
      </p:sp>
      <p:sp>
        <p:nvSpPr>
          <p:cNvPr id="38" name="Title 1"/>
          <p:cNvSpPr txBox="1">
            <a:spLocks/>
          </p:cNvSpPr>
          <p:nvPr/>
        </p:nvSpPr>
        <p:spPr>
          <a:xfrm>
            <a:off x="323528" y="260648"/>
            <a:ext cx="8494720" cy="646331"/>
          </a:xfrm>
          <a:prstGeom prst="rect">
            <a:avLst/>
          </a:prstGeom>
          <a:noFill/>
        </p:spPr>
        <p:txBody>
          <a:bodyPr wrap="square" rtlCol="0">
            <a:spAutoFit/>
          </a:bodyPr>
          <a:lstStyle>
            <a:lvl1pPr algn="ctr" defTabSz="914400" rtl="0" eaLnBrk="1" latinLnBrk="0" hangingPunct="1">
              <a:spcBef>
                <a:spcPct val="0"/>
              </a:spcBef>
              <a:buNone/>
              <a:defRPr lang="en-US" sz="2800" b="1" kern="1200">
                <a:solidFill>
                  <a:schemeClr val="bg1"/>
                </a:solidFill>
                <a:latin typeface="Trebuchet MS" pitchFamily="34" charset="0"/>
                <a:ea typeface="+mn-ea"/>
                <a:cs typeface="Arial" pitchFamily="34" charset="0"/>
              </a:defRPr>
            </a:lvl1pPr>
          </a:lstStyle>
          <a:p>
            <a:r>
              <a:rPr lang="en-US" sz="3600" smtClean="0"/>
              <a:t>GENERATIONS</a:t>
            </a:r>
            <a:endParaRPr lang="en-US" sz="3600" dirty="0"/>
          </a:p>
        </p:txBody>
      </p:sp>
      <p:sp>
        <p:nvSpPr>
          <p:cNvPr id="51" name="Rectangle 50"/>
          <p:cNvSpPr/>
          <p:nvPr/>
        </p:nvSpPr>
        <p:spPr>
          <a:xfrm>
            <a:off x="3327001" y="1354264"/>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85000"/>
                    <a:lumOff val="15000"/>
                  </a:schemeClr>
                </a:solidFill>
                <a:latin typeface="Microsoft New Tai Lue" panose="020B0502040204020203" pitchFamily="34" charset="0"/>
                <a:cs typeface="Microsoft New Tai Lue" panose="020B0502040204020203" pitchFamily="34" charset="0"/>
              </a:rPr>
              <a:t>b</a:t>
            </a:r>
            <a:endParaRPr lang="ru-RU" sz="3200" b="1" dirty="0">
              <a:solidFill>
                <a:schemeClr val="tx1">
                  <a:lumMod val="85000"/>
                  <a:lumOff val="15000"/>
                </a:schemeClr>
              </a:solidFill>
              <a:cs typeface="Microsoft New Tai Lue" panose="020B0502040204020203" pitchFamily="34" charset="0"/>
            </a:endParaRPr>
          </a:p>
        </p:txBody>
      </p:sp>
      <p:sp>
        <p:nvSpPr>
          <p:cNvPr id="52" name="Rectangle 51"/>
          <p:cNvSpPr/>
          <p:nvPr/>
        </p:nvSpPr>
        <p:spPr>
          <a:xfrm>
            <a:off x="4189888" y="1352202"/>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lumMod val="85000"/>
                    <a:lumOff val="15000"/>
                  </a:schemeClr>
                </a:solidFill>
                <a:latin typeface="Microsoft New Tai Lue" panose="020B0502040204020203" pitchFamily="34" charset="0"/>
                <a:cs typeface="Microsoft New Tai Lue" panose="020B0502040204020203" pitchFamily="34" charset="0"/>
              </a:rPr>
              <a:t>c</a:t>
            </a:r>
            <a:endParaRPr lang="ru-RU" sz="3200" b="1" dirty="0">
              <a:solidFill>
                <a:schemeClr val="tx1">
                  <a:lumMod val="85000"/>
                  <a:lumOff val="15000"/>
                </a:schemeClr>
              </a:solidFill>
              <a:cs typeface="Microsoft New Tai Lue" panose="020B0502040204020203" pitchFamily="34" charset="0"/>
            </a:endParaRPr>
          </a:p>
        </p:txBody>
      </p:sp>
      <p:sp>
        <p:nvSpPr>
          <p:cNvPr id="53" name="Rectangle 52"/>
          <p:cNvSpPr/>
          <p:nvPr/>
        </p:nvSpPr>
        <p:spPr>
          <a:xfrm>
            <a:off x="5046685" y="1352202"/>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85000"/>
                    <a:lumOff val="15000"/>
                  </a:schemeClr>
                </a:solidFill>
                <a:latin typeface="Microsoft New Tai Lue" panose="020B0502040204020203" pitchFamily="34" charset="0"/>
                <a:cs typeface="Microsoft New Tai Lue" panose="020B0502040204020203" pitchFamily="34" charset="0"/>
              </a:rPr>
              <a:t>d</a:t>
            </a:r>
            <a:endParaRPr lang="ru-RU" sz="3200" b="1" dirty="0">
              <a:solidFill>
                <a:schemeClr val="tx1">
                  <a:lumMod val="85000"/>
                  <a:lumOff val="15000"/>
                </a:schemeClr>
              </a:solidFill>
              <a:cs typeface="Microsoft New Tai Lue" panose="020B0502040204020203" pitchFamily="34" charset="0"/>
            </a:endParaRPr>
          </a:p>
        </p:txBody>
      </p:sp>
      <p:sp>
        <p:nvSpPr>
          <p:cNvPr id="54" name="Rectangle 53"/>
          <p:cNvSpPr/>
          <p:nvPr/>
        </p:nvSpPr>
        <p:spPr>
          <a:xfrm>
            <a:off x="5909331" y="1351117"/>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lumMod val="85000"/>
                    <a:lumOff val="15000"/>
                  </a:schemeClr>
                </a:solidFill>
                <a:latin typeface="Microsoft New Tai Lue" panose="020B0502040204020203" pitchFamily="34" charset="0"/>
                <a:cs typeface="Microsoft New Tai Lue" panose="020B0502040204020203" pitchFamily="34" charset="0"/>
              </a:rPr>
              <a:t>e</a:t>
            </a:r>
            <a:endParaRPr lang="ru-RU" sz="3200" b="1" dirty="0">
              <a:solidFill>
                <a:schemeClr val="tx1">
                  <a:lumMod val="85000"/>
                  <a:lumOff val="15000"/>
                </a:schemeClr>
              </a:solidFill>
              <a:cs typeface="Microsoft New Tai Lue" panose="020B0502040204020203" pitchFamily="34" charset="0"/>
            </a:endParaRPr>
          </a:p>
        </p:txBody>
      </p:sp>
      <p:sp>
        <p:nvSpPr>
          <p:cNvPr id="10" name="Left Bracket 9"/>
          <p:cNvSpPr/>
          <p:nvPr/>
        </p:nvSpPr>
        <p:spPr>
          <a:xfrm rot="16200000">
            <a:off x="4577022" y="471750"/>
            <a:ext cx="62063" cy="3528293"/>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ectangle 54"/>
          <p:cNvSpPr/>
          <p:nvPr/>
        </p:nvSpPr>
        <p:spPr>
          <a:xfrm>
            <a:off x="2470856" y="3000099"/>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85000"/>
                    <a:lumOff val="15000"/>
                  </a:schemeClr>
                </a:solidFill>
                <a:latin typeface="Microsoft New Tai Lue" panose="020B0502040204020203" pitchFamily="34" charset="0"/>
                <a:cs typeface="Microsoft New Tai Lue" panose="020B0502040204020203" pitchFamily="34" charset="0"/>
              </a:rPr>
              <a:t>a</a:t>
            </a:r>
            <a:endParaRPr lang="ru-RU" sz="3200" b="1" dirty="0">
              <a:solidFill>
                <a:schemeClr val="tx1">
                  <a:lumMod val="85000"/>
                  <a:lumOff val="15000"/>
                </a:schemeClr>
              </a:solidFill>
              <a:cs typeface="Microsoft New Tai Lue" panose="020B0502040204020203" pitchFamily="34" charset="0"/>
            </a:endParaRPr>
          </a:p>
        </p:txBody>
      </p:sp>
      <p:sp>
        <p:nvSpPr>
          <p:cNvPr id="56" name="TextBox 55"/>
          <p:cNvSpPr txBox="1"/>
          <p:nvPr/>
        </p:nvSpPr>
        <p:spPr>
          <a:xfrm>
            <a:off x="4383111" y="3918151"/>
            <a:ext cx="391454" cy="523220"/>
          </a:xfrm>
          <a:prstGeom prst="rect">
            <a:avLst/>
          </a:prstGeom>
          <a:noFill/>
        </p:spPr>
        <p:txBody>
          <a:bodyPr wrap="none" rtlCol="0">
            <a:spAutoFit/>
          </a:bodyPr>
          <a:lstStyle/>
          <a:p>
            <a:pPr algn="ctr"/>
            <a:r>
              <a:rPr lang="en-US" sz="2800" dirty="0">
                <a:solidFill>
                  <a:schemeClr val="tx1">
                    <a:lumMod val="85000"/>
                    <a:lumOff val="15000"/>
                  </a:schemeClr>
                </a:solidFill>
                <a:latin typeface="Microsoft New Tai Lue" panose="020B0502040204020203" pitchFamily="34" charset="0"/>
                <a:cs typeface="Microsoft New Tai Lue" panose="020B0502040204020203" pitchFamily="34" charset="0"/>
              </a:rPr>
              <a:t>0</a:t>
            </a:r>
            <a:endParaRPr lang="ru-RU" sz="2800" dirty="0">
              <a:solidFill>
                <a:schemeClr val="tx1">
                  <a:lumMod val="85000"/>
                  <a:lumOff val="15000"/>
                </a:schemeClr>
              </a:solidFill>
              <a:latin typeface="Microsoft New Tai Lue" panose="020B0502040204020203" pitchFamily="34" charset="0"/>
              <a:cs typeface="Microsoft New Tai Lue" panose="020B0502040204020203" pitchFamily="34" charset="0"/>
            </a:endParaRPr>
          </a:p>
        </p:txBody>
      </p:sp>
      <p:sp>
        <p:nvSpPr>
          <p:cNvPr id="57" name="Rectangle 56"/>
          <p:cNvSpPr/>
          <p:nvPr/>
        </p:nvSpPr>
        <p:spPr>
          <a:xfrm>
            <a:off x="3334952" y="3000099"/>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85000"/>
                    <a:lumOff val="15000"/>
                  </a:schemeClr>
                </a:solidFill>
                <a:latin typeface="Microsoft New Tai Lue" panose="020B0502040204020203" pitchFamily="34" charset="0"/>
                <a:cs typeface="Microsoft New Tai Lue" panose="020B0502040204020203" pitchFamily="34" charset="0"/>
              </a:rPr>
              <a:t>b</a:t>
            </a:r>
            <a:endParaRPr lang="ru-RU" sz="3200" b="1" dirty="0">
              <a:solidFill>
                <a:schemeClr val="tx1">
                  <a:lumMod val="85000"/>
                  <a:lumOff val="15000"/>
                </a:schemeClr>
              </a:solidFill>
              <a:cs typeface="Microsoft New Tai Lue" panose="020B0502040204020203" pitchFamily="34" charset="0"/>
            </a:endParaRPr>
          </a:p>
        </p:txBody>
      </p:sp>
      <p:sp>
        <p:nvSpPr>
          <p:cNvPr id="58" name="Rectangle 57"/>
          <p:cNvSpPr/>
          <p:nvPr/>
        </p:nvSpPr>
        <p:spPr>
          <a:xfrm>
            <a:off x="4197839" y="2998037"/>
            <a:ext cx="762000" cy="687581"/>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lumMod val="85000"/>
                    <a:lumOff val="15000"/>
                  </a:schemeClr>
                </a:solidFill>
                <a:latin typeface="Microsoft New Tai Lue" panose="020B0502040204020203" pitchFamily="34" charset="0"/>
                <a:cs typeface="Microsoft New Tai Lue" panose="020B0502040204020203" pitchFamily="34" charset="0"/>
              </a:rPr>
              <a:t>c</a:t>
            </a:r>
            <a:endParaRPr lang="ru-RU" sz="3200" b="1" dirty="0">
              <a:solidFill>
                <a:schemeClr val="tx1">
                  <a:lumMod val="85000"/>
                  <a:lumOff val="15000"/>
                </a:schemeClr>
              </a:solidFill>
              <a:cs typeface="Microsoft New Tai Lue" panose="020B0502040204020203" pitchFamily="34" charset="0"/>
            </a:endParaRPr>
          </a:p>
        </p:txBody>
      </p:sp>
      <p:sp>
        <p:nvSpPr>
          <p:cNvPr id="59" name="Rectangle 58"/>
          <p:cNvSpPr/>
          <p:nvPr/>
        </p:nvSpPr>
        <p:spPr>
          <a:xfrm>
            <a:off x="5054636" y="2998037"/>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85000"/>
                    <a:lumOff val="15000"/>
                  </a:schemeClr>
                </a:solidFill>
                <a:latin typeface="Microsoft New Tai Lue" panose="020B0502040204020203" pitchFamily="34" charset="0"/>
                <a:cs typeface="Microsoft New Tai Lue" panose="020B0502040204020203" pitchFamily="34" charset="0"/>
              </a:rPr>
              <a:t>d</a:t>
            </a:r>
            <a:endParaRPr lang="ru-RU" sz="3200" b="1" dirty="0">
              <a:solidFill>
                <a:schemeClr val="tx1">
                  <a:lumMod val="85000"/>
                  <a:lumOff val="15000"/>
                </a:schemeClr>
              </a:solidFill>
              <a:cs typeface="Microsoft New Tai Lue" panose="020B0502040204020203" pitchFamily="34" charset="0"/>
            </a:endParaRPr>
          </a:p>
        </p:txBody>
      </p:sp>
      <p:sp>
        <p:nvSpPr>
          <p:cNvPr id="60" name="Rectangle 59"/>
          <p:cNvSpPr/>
          <p:nvPr/>
        </p:nvSpPr>
        <p:spPr>
          <a:xfrm>
            <a:off x="5917282" y="2996952"/>
            <a:ext cx="762000" cy="687581"/>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lumMod val="85000"/>
                    <a:lumOff val="15000"/>
                  </a:schemeClr>
                </a:solidFill>
                <a:latin typeface="Microsoft New Tai Lue" panose="020B0502040204020203" pitchFamily="34" charset="0"/>
                <a:cs typeface="Microsoft New Tai Lue" panose="020B0502040204020203" pitchFamily="34" charset="0"/>
              </a:rPr>
              <a:t>e</a:t>
            </a:r>
            <a:endParaRPr lang="ru-RU" sz="3200" b="1" dirty="0">
              <a:solidFill>
                <a:schemeClr val="tx1">
                  <a:lumMod val="85000"/>
                  <a:lumOff val="15000"/>
                </a:schemeClr>
              </a:solidFill>
              <a:cs typeface="Microsoft New Tai Lue" panose="020B0502040204020203" pitchFamily="34" charset="0"/>
            </a:endParaRPr>
          </a:p>
        </p:txBody>
      </p:sp>
      <p:sp>
        <p:nvSpPr>
          <p:cNvPr id="61" name="Left Bracket 60"/>
          <p:cNvSpPr/>
          <p:nvPr/>
        </p:nvSpPr>
        <p:spPr>
          <a:xfrm rot="16200000">
            <a:off x="4584973" y="2117585"/>
            <a:ext cx="62063" cy="3528293"/>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9057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51" grpId="0" animBg="1"/>
      <p:bldP spid="52" grpId="0" animBg="1"/>
      <p:bldP spid="53" grpId="0" animBg="1"/>
      <p:bldP spid="54" grpId="0" animBg="1"/>
      <p:bldP spid="10" grpId="0" animBg="1"/>
      <p:bldP spid="55" grpId="0" animBg="1"/>
      <p:bldP spid="56" grpId="0"/>
      <p:bldP spid="57" grpId="0" animBg="1"/>
      <p:bldP spid="5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solidFill>
                <a:prstClr val="black"/>
              </a:solidFill>
            </a:endParaRPr>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endParaRPr lang="en-US" sz="2200" dirty="0">
              <a:solidFill>
                <a:prstClr val="black"/>
              </a:solidFill>
              <a:cs typeface="Calibri" panose="020F0502020204030204" pitchFamily="34" charset="0"/>
            </a:endParaRPr>
          </a:p>
        </p:txBody>
      </p:sp>
      <p:sp>
        <p:nvSpPr>
          <p:cNvPr id="22" name="Rectangle 21"/>
          <p:cNvSpPr/>
          <p:nvPr/>
        </p:nvSpPr>
        <p:spPr>
          <a:xfrm>
            <a:off x="2462905" y="1354264"/>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a</a:t>
            </a:r>
            <a:endParaRPr lang="ru-RU" sz="3200" b="1" dirty="0">
              <a:solidFill>
                <a:prstClr val="black">
                  <a:lumMod val="85000"/>
                  <a:lumOff val="15000"/>
                </a:prstClr>
              </a:solidFill>
              <a:cs typeface="Microsoft New Tai Lue" panose="020B0502040204020203" pitchFamily="34" charset="0"/>
            </a:endParaRPr>
          </a:p>
        </p:txBody>
      </p:sp>
      <p:sp>
        <p:nvSpPr>
          <p:cNvPr id="28" name="TextBox 27"/>
          <p:cNvSpPr txBox="1"/>
          <p:nvPr/>
        </p:nvSpPr>
        <p:spPr>
          <a:xfrm>
            <a:off x="4375160" y="2272316"/>
            <a:ext cx="391454" cy="523220"/>
          </a:xfrm>
          <a:prstGeom prst="rect">
            <a:avLst/>
          </a:prstGeom>
          <a:noFill/>
        </p:spPr>
        <p:txBody>
          <a:bodyPr wrap="none" rtlCol="0">
            <a:spAutoFit/>
          </a:bodyPr>
          <a:lstStyle/>
          <a:p>
            <a:pPr algn="ctr"/>
            <a:r>
              <a:rPr lang="en-US" sz="2800" dirty="0">
                <a:solidFill>
                  <a:prstClr val="black">
                    <a:lumMod val="85000"/>
                    <a:lumOff val="15000"/>
                  </a:prstClr>
                </a:solidFill>
                <a:latin typeface="Microsoft New Tai Lue" panose="020B0502040204020203" pitchFamily="34" charset="0"/>
                <a:cs typeface="Microsoft New Tai Lue" panose="020B0502040204020203" pitchFamily="34" charset="0"/>
              </a:rPr>
              <a:t>0</a:t>
            </a:r>
            <a:endParaRPr lang="ru-RU" sz="2800" dirty="0">
              <a:solidFill>
                <a:prstClr val="black">
                  <a:lumMod val="85000"/>
                  <a:lumOff val="15000"/>
                </a:prstClr>
              </a:solidFill>
              <a:latin typeface="Microsoft New Tai Lue" panose="020B0502040204020203" pitchFamily="34" charset="0"/>
              <a:cs typeface="Microsoft New Tai Lue" panose="020B0502040204020203" pitchFamily="34" charset="0"/>
            </a:endParaRPr>
          </a:p>
        </p:txBody>
      </p:sp>
      <p:sp>
        <p:nvSpPr>
          <p:cNvPr id="38" name="Title 1"/>
          <p:cNvSpPr txBox="1">
            <a:spLocks/>
          </p:cNvSpPr>
          <p:nvPr/>
        </p:nvSpPr>
        <p:spPr>
          <a:xfrm>
            <a:off x="323528" y="260648"/>
            <a:ext cx="8494720" cy="646331"/>
          </a:xfrm>
          <a:prstGeom prst="rect">
            <a:avLst/>
          </a:prstGeom>
          <a:noFill/>
        </p:spPr>
        <p:txBody>
          <a:bodyPr wrap="square" rtlCol="0">
            <a:spAutoFit/>
          </a:bodyPr>
          <a:lstStyle>
            <a:lvl1pPr algn="ctr" defTabSz="914400" rtl="0" eaLnBrk="1" latinLnBrk="0" hangingPunct="1">
              <a:spcBef>
                <a:spcPct val="0"/>
              </a:spcBef>
              <a:buNone/>
              <a:defRPr lang="en-US" sz="2800" b="1" kern="1200">
                <a:solidFill>
                  <a:schemeClr val="bg1"/>
                </a:solidFill>
                <a:latin typeface="Trebuchet MS" pitchFamily="34" charset="0"/>
                <a:ea typeface="+mn-ea"/>
                <a:cs typeface="Arial" pitchFamily="34" charset="0"/>
              </a:defRPr>
            </a:lvl1pPr>
          </a:lstStyle>
          <a:p>
            <a:r>
              <a:rPr sz="3600" smtClean="0">
                <a:solidFill>
                  <a:prstClr val="white"/>
                </a:solidFill>
              </a:rPr>
              <a:t>GENERATIONS</a:t>
            </a:r>
            <a:endParaRPr sz="3600" dirty="0">
              <a:solidFill>
                <a:prstClr val="white"/>
              </a:solidFill>
            </a:endParaRPr>
          </a:p>
        </p:txBody>
      </p:sp>
      <p:sp>
        <p:nvSpPr>
          <p:cNvPr id="51" name="Rectangle 50"/>
          <p:cNvSpPr/>
          <p:nvPr/>
        </p:nvSpPr>
        <p:spPr>
          <a:xfrm>
            <a:off x="3327001" y="1354264"/>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b</a:t>
            </a:r>
            <a:endParaRPr lang="ru-RU" sz="3200" b="1" dirty="0">
              <a:solidFill>
                <a:prstClr val="black">
                  <a:lumMod val="85000"/>
                  <a:lumOff val="15000"/>
                </a:prstClr>
              </a:solidFill>
              <a:cs typeface="Microsoft New Tai Lue" panose="020B0502040204020203" pitchFamily="34" charset="0"/>
            </a:endParaRPr>
          </a:p>
        </p:txBody>
      </p:sp>
      <p:sp>
        <p:nvSpPr>
          <p:cNvPr id="52" name="Rectangle 51"/>
          <p:cNvSpPr/>
          <p:nvPr/>
        </p:nvSpPr>
        <p:spPr>
          <a:xfrm>
            <a:off x="4189888" y="1352202"/>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prstClr val="black">
                    <a:lumMod val="85000"/>
                    <a:lumOff val="15000"/>
                  </a:prstClr>
                </a:solidFill>
                <a:latin typeface="Microsoft New Tai Lue" panose="020B0502040204020203" pitchFamily="34" charset="0"/>
                <a:cs typeface="Microsoft New Tai Lue" panose="020B0502040204020203" pitchFamily="34" charset="0"/>
              </a:rPr>
              <a:t>c</a:t>
            </a:r>
            <a:endParaRPr lang="ru-RU" sz="3200" b="1" dirty="0">
              <a:solidFill>
                <a:prstClr val="black">
                  <a:lumMod val="85000"/>
                  <a:lumOff val="15000"/>
                </a:prstClr>
              </a:solidFill>
              <a:cs typeface="Microsoft New Tai Lue" panose="020B0502040204020203" pitchFamily="34" charset="0"/>
            </a:endParaRPr>
          </a:p>
        </p:txBody>
      </p:sp>
      <p:sp>
        <p:nvSpPr>
          <p:cNvPr id="53" name="Rectangle 52"/>
          <p:cNvSpPr/>
          <p:nvPr/>
        </p:nvSpPr>
        <p:spPr>
          <a:xfrm>
            <a:off x="5046685" y="1352202"/>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d</a:t>
            </a:r>
            <a:endParaRPr lang="ru-RU" sz="3200" b="1" dirty="0">
              <a:solidFill>
                <a:prstClr val="black">
                  <a:lumMod val="85000"/>
                  <a:lumOff val="15000"/>
                </a:prstClr>
              </a:solidFill>
              <a:cs typeface="Microsoft New Tai Lue" panose="020B0502040204020203" pitchFamily="34" charset="0"/>
            </a:endParaRPr>
          </a:p>
        </p:txBody>
      </p:sp>
      <p:sp>
        <p:nvSpPr>
          <p:cNvPr id="54" name="Rectangle 53"/>
          <p:cNvSpPr/>
          <p:nvPr/>
        </p:nvSpPr>
        <p:spPr>
          <a:xfrm>
            <a:off x="5909331" y="1351117"/>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prstClr val="black">
                    <a:lumMod val="85000"/>
                    <a:lumOff val="15000"/>
                  </a:prstClr>
                </a:solidFill>
                <a:latin typeface="Microsoft New Tai Lue" panose="020B0502040204020203" pitchFamily="34" charset="0"/>
                <a:cs typeface="Microsoft New Tai Lue" panose="020B0502040204020203" pitchFamily="34" charset="0"/>
              </a:rPr>
              <a:t>e</a:t>
            </a:r>
            <a:endParaRPr lang="ru-RU" sz="3200" b="1" dirty="0">
              <a:solidFill>
                <a:prstClr val="black">
                  <a:lumMod val="85000"/>
                  <a:lumOff val="15000"/>
                </a:prstClr>
              </a:solidFill>
              <a:cs typeface="Microsoft New Tai Lue" panose="020B0502040204020203" pitchFamily="34" charset="0"/>
            </a:endParaRPr>
          </a:p>
        </p:txBody>
      </p:sp>
      <p:sp>
        <p:nvSpPr>
          <p:cNvPr id="10" name="Left Bracket 9"/>
          <p:cNvSpPr/>
          <p:nvPr/>
        </p:nvSpPr>
        <p:spPr>
          <a:xfrm rot="16200000">
            <a:off x="4577022" y="471750"/>
            <a:ext cx="62063" cy="3528293"/>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5" name="Rectangle 54"/>
          <p:cNvSpPr/>
          <p:nvPr/>
        </p:nvSpPr>
        <p:spPr>
          <a:xfrm>
            <a:off x="2470856" y="3000099"/>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a</a:t>
            </a:r>
            <a:endParaRPr lang="ru-RU" sz="3200" b="1" dirty="0">
              <a:solidFill>
                <a:prstClr val="black">
                  <a:lumMod val="85000"/>
                  <a:lumOff val="15000"/>
                </a:prstClr>
              </a:solidFill>
              <a:cs typeface="Microsoft New Tai Lue" panose="020B0502040204020203" pitchFamily="34" charset="0"/>
            </a:endParaRPr>
          </a:p>
        </p:txBody>
      </p:sp>
      <p:sp>
        <p:nvSpPr>
          <p:cNvPr id="56" name="TextBox 55"/>
          <p:cNvSpPr txBox="1"/>
          <p:nvPr/>
        </p:nvSpPr>
        <p:spPr>
          <a:xfrm>
            <a:off x="4383111" y="3918151"/>
            <a:ext cx="391454" cy="523220"/>
          </a:xfrm>
          <a:prstGeom prst="rect">
            <a:avLst/>
          </a:prstGeom>
          <a:noFill/>
        </p:spPr>
        <p:txBody>
          <a:bodyPr wrap="none" rtlCol="0">
            <a:spAutoFit/>
          </a:bodyPr>
          <a:lstStyle/>
          <a:p>
            <a:pPr algn="ctr"/>
            <a:r>
              <a:rPr lang="en-US" sz="2800" dirty="0">
                <a:solidFill>
                  <a:prstClr val="black">
                    <a:lumMod val="85000"/>
                    <a:lumOff val="15000"/>
                  </a:prstClr>
                </a:solidFill>
                <a:latin typeface="Microsoft New Tai Lue" panose="020B0502040204020203" pitchFamily="34" charset="0"/>
                <a:cs typeface="Microsoft New Tai Lue" panose="020B0502040204020203" pitchFamily="34" charset="0"/>
              </a:rPr>
              <a:t>0</a:t>
            </a:r>
            <a:endParaRPr lang="ru-RU" sz="2800" dirty="0">
              <a:solidFill>
                <a:prstClr val="black">
                  <a:lumMod val="85000"/>
                  <a:lumOff val="15000"/>
                </a:prstClr>
              </a:solidFill>
              <a:latin typeface="Microsoft New Tai Lue" panose="020B0502040204020203" pitchFamily="34" charset="0"/>
              <a:cs typeface="Microsoft New Tai Lue" panose="020B0502040204020203" pitchFamily="34" charset="0"/>
            </a:endParaRPr>
          </a:p>
        </p:txBody>
      </p:sp>
      <p:sp>
        <p:nvSpPr>
          <p:cNvPr id="57" name="Rectangle 56"/>
          <p:cNvSpPr/>
          <p:nvPr/>
        </p:nvSpPr>
        <p:spPr>
          <a:xfrm>
            <a:off x="3334952" y="3000099"/>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b</a:t>
            </a:r>
            <a:endParaRPr lang="ru-RU" sz="3200" b="1" dirty="0">
              <a:solidFill>
                <a:prstClr val="black">
                  <a:lumMod val="85000"/>
                  <a:lumOff val="15000"/>
                </a:prstClr>
              </a:solidFill>
              <a:cs typeface="Microsoft New Tai Lue" panose="020B0502040204020203" pitchFamily="34" charset="0"/>
            </a:endParaRPr>
          </a:p>
        </p:txBody>
      </p:sp>
      <p:sp>
        <p:nvSpPr>
          <p:cNvPr id="58" name="Rectangle 57"/>
          <p:cNvSpPr/>
          <p:nvPr/>
        </p:nvSpPr>
        <p:spPr>
          <a:xfrm>
            <a:off x="4197839" y="2998037"/>
            <a:ext cx="762000" cy="687581"/>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prstClr val="black">
                    <a:lumMod val="85000"/>
                    <a:lumOff val="15000"/>
                  </a:prstClr>
                </a:solidFill>
                <a:latin typeface="Microsoft New Tai Lue" panose="020B0502040204020203" pitchFamily="34" charset="0"/>
                <a:cs typeface="Microsoft New Tai Lue" panose="020B0502040204020203" pitchFamily="34" charset="0"/>
              </a:rPr>
              <a:t>c</a:t>
            </a:r>
            <a:endParaRPr lang="ru-RU" sz="3200" b="1" dirty="0">
              <a:solidFill>
                <a:prstClr val="black">
                  <a:lumMod val="85000"/>
                  <a:lumOff val="15000"/>
                </a:prstClr>
              </a:solidFill>
              <a:cs typeface="Microsoft New Tai Lue" panose="020B0502040204020203" pitchFamily="34" charset="0"/>
            </a:endParaRPr>
          </a:p>
        </p:txBody>
      </p:sp>
      <p:sp>
        <p:nvSpPr>
          <p:cNvPr id="59" name="Rectangle 58"/>
          <p:cNvSpPr/>
          <p:nvPr/>
        </p:nvSpPr>
        <p:spPr>
          <a:xfrm>
            <a:off x="5054636" y="2998037"/>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d</a:t>
            </a:r>
            <a:endParaRPr lang="ru-RU" sz="3200" b="1" dirty="0">
              <a:solidFill>
                <a:prstClr val="black">
                  <a:lumMod val="85000"/>
                  <a:lumOff val="15000"/>
                </a:prstClr>
              </a:solidFill>
              <a:cs typeface="Microsoft New Tai Lue" panose="020B0502040204020203" pitchFamily="34" charset="0"/>
            </a:endParaRPr>
          </a:p>
        </p:txBody>
      </p:sp>
      <p:sp>
        <p:nvSpPr>
          <p:cNvPr id="60" name="Rectangle 59"/>
          <p:cNvSpPr/>
          <p:nvPr/>
        </p:nvSpPr>
        <p:spPr>
          <a:xfrm>
            <a:off x="5917282" y="2996952"/>
            <a:ext cx="762000" cy="687581"/>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prstClr val="black">
                    <a:lumMod val="85000"/>
                    <a:lumOff val="15000"/>
                  </a:prstClr>
                </a:solidFill>
                <a:latin typeface="Microsoft New Tai Lue" panose="020B0502040204020203" pitchFamily="34" charset="0"/>
                <a:cs typeface="Microsoft New Tai Lue" panose="020B0502040204020203" pitchFamily="34" charset="0"/>
              </a:rPr>
              <a:t>e</a:t>
            </a:r>
            <a:endParaRPr lang="ru-RU" sz="3200" b="1" dirty="0">
              <a:solidFill>
                <a:prstClr val="black">
                  <a:lumMod val="85000"/>
                  <a:lumOff val="15000"/>
                </a:prstClr>
              </a:solidFill>
              <a:cs typeface="Microsoft New Tai Lue" panose="020B0502040204020203" pitchFamily="34" charset="0"/>
            </a:endParaRPr>
          </a:p>
        </p:txBody>
      </p:sp>
      <p:sp>
        <p:nvSpPr>
          <p:cNvPr id="61" name="Left Bracket 60"/>
          <p:cNvSpPr/>
          <p:nvPr/>
        </p:nvSpPr>
        <p:spPr>
          <a:xfrm rot="16200000">
            <a:off x="4584973" y="2117585"/>
            <a:ext cx="62063" cy="3528293"/>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397182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8"/>
                                        </p:tgtEl>
                                      </p:cBhvr>
                                    </p:animEffect>
                                    <p:set>
                                      <p:cBhvr>
                                        <p:cTn id="7" dur="1" fill="hold">
                                          <p:stCondLst>
                                            <p:cond delay="499"/>
                                          </p:stCondLst>
                                        </p:cTn>
                                        <p:tgtEl>
                                          <p:spTgt spid="5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solidFill>
                <a:prstClr val="black"/>
              </a:solidFill>
            </a:endParaRPr>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endParaRPr lang="en-US" sz="2200" dirty="0">
              <a:solidFill>
                <a:prstClr val="black"/>
              </a:solidFill>
              <a:cs typeface="Calibri" panose="020F0502020204030204" pitchFamily="34" charset="0"/>
            </a:endParaRPr>
          </a:p>
        </p:txBody>
      </p:sp>
      <p:sp>
        <p:nvSpPr>
          <p:cNvPr id="22" name="Rectangle 21"/>
          <p:cNvSpPr/>
          <p:nvPr/>
        </p:nvSpPr>
        <p:spPr>
          <a:xfrm>
            <a:off x="2462905" y="1354264"/>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a</a:t>
            </a:r>
            <a:endParaRPr lang="ru-RU" sz="3200" b="1" dirty="0">
              <a:solidFill>
                <a:prstClr val="black">
                  <a:lumMod val="85000"/>
                  <a:lumOff val="15000"/>
                </a:prstClr>
              </a:solidFill>
              <a:cs typeface="Microsoft New Tai Lue" panose="020B0502040204020203" pitchFamily="34" charset="0"/>
            </a:endParaRPr>
          </a:p>
        </p:txBody>
      </p:sp>
      <p:sp>
        <p:nvSpPr>
          <p:cNvPr id="28" name="TextBox 27"/>
          <p:cNvSpPr txBox="1"/>
          <p:nvPr/>
        </p:nvSpPr>
        <p:spPr>
          <a:xfrm>
            <a:off x="4375160" y="2272316"/>
            <a:ext cx="391454" cy="523220"/>
          </a:xfrm>
          <a:prstGeom prst="rect">
            <a:avLst/>
          </a:prstGeom>
          <a:noFill/>
        </p:spPr>
        <p:txBody>
          <a:bodyPr wrap="none" rtlCol="0">
            <a:spAutoFit/>
          </a:bodyPr>
          <a:lstStyle/>
          <a:p>
            <a:pPr algn="ctr"/>
            <a:r>
              <a:rPr lang="en-US" sz="2800" dirty="0">
                <a:solidFill>
                  <a:prstClr val="black">
                    <a:lumMod val="85000"/>
                    <a:lumOff val="15000"/>
                  </a:prstClr>
                </a:solidFill>
                <a:latin typeface="Microsoft New Tai Lue" panose="020B0502040204020203" pitchFamily="34" charset="0"/>
                <a:cs typeface="Microsoft New Tai Lue" panose="020B0502040204020203" pitchFamily="34" charset="0"/>
              </a:rPr>
              <a:t>0</a:t>
            </a:r>
            <a:endParaRPr lang="ru-RU" sz="2800" dirty="0">
              <a:solidFill>
                <a:prstClr val="black">
                  <a:lumMod val="85000"/>
                  <a:lumOff val="15000"/>
                </a:prstClr>
              </a:solidFill>
              <a:latin typeface="Microsoft New Tai Lue" panose="020B0502040204020203" pitchFamily="34" charset="0"/>
              <a:cs typeface="Microsoft New Tai Lue" panose="020B0502040204020203" pitchFamily="34" charset="0"/>
            </a:endParaRPr>
          </a:p>
        </p:txBody>
      </p:sp>
      <p:sp>
        <p:nvSpPr>
          <p:cNvPr id="38" name="Title 1"/>
          <p:cNvSpPr txBox="1">
            <a:spLocks/>
          </p:cNvSpPr>
          <p:nvPr/>
        </p:nvSpPr>
        <p:spPr>
          <a:xfrm>
            <a:off x="323528" y="260648"/>
            <a:ext cx="8494720" cy="646331"/>
          </a:xfrm>
          <a:prstGeom prst="rect">
            <a:avLst/>
          </a:prstGeom>
          <a:noFill/>
        </p:spPr>
        <p:txBody>
          <a:bodyPr wrap="square" rtlCol="0">
            <a:spAutoFit/>
          </a:bodyPr>
          <a:lstStyle>
            <a:lvl1pPr algn="ctr" defTabSz="914400" rtl="0" eaLnBrk="1" latinLnBrk="0" hangingPunct="1">
              <a:spcBef>
                <a:spcPct val="0"/>
              </a:spcBef>
              <a:buNone/>
              <a:defRPr lang="en-US" sz="2800" b="1" kern="1200">
                <a:solidFill>
                  <a:schemeClr val="bg1"/>
                </a:solidFill>
                <a:latin typeface="Trebuchet MS" pitchFamily="34" charset="0"/>
                <a:ea typeface="+mn-ea"/>
                <a:cs typeface="Arial" pitchFamily="34" charset="0"/>
              </a:defRPr>
            </a:lvl1pPr>
          </a:lstStyle>
          <a:p>
            <a:r>
              <a:rPr sz="3600" smtClean="0">
                <a:solidFill>
                  <a:prstClr val="white"/>
                </a:solidFill>
              </a:rPr>
              <a:t>GENERATIONS</a:t>
            </a:r>
            <a:endParaRPr sz="3600" dirty="0">
              <a:solidFill>
                <a:prstClr val="white"/>
              </a:solidFill>
            </a:endParaRPr>
          </a:p>
        </p:txBody>
      </p:sp>
      <p:sp>
        <p:nvSpPr>
          <p:cNvPr id="51" name="Rectangle 50"/>
          <p:cNvSpPr/>
          <p:nvPr/>
        </p:nvSpPr>
        <p:spPr>
          <a:xfrm>
            <a:off x="3327001" y="1354264"/>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b</a:t>
            </a:r>
            <a:endParaRPr lang="ru-RU" sz="3200" b="1" dirty="0">
              <a:solidFill>
                <a:prstClr val="black">
                  <a:lumMod val="85000"/>
                  <a:lumOff val="15000"/>
                </a:prstClr>
              </a:solidFill>
              <a:cs typeface="Microsoft New Tai Lue" panose="020B0502040204020203" pitchFamily="34" charset="0"/>
            </a:endParaRPr>
          </a:p>
        </p:txBody>
      </p:sp>
      <p:sp>
        <p:nvSpPr>
          <p:cNvPr id="52" name="Rectangle 51"/>
          <p:cNvSpPr/>
          <p:nvPr/>
        </p:nvSpPr>
        <p:spPr>
          <a:xfrm>
            <a:off x="4189888" y="1352202"/>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prstClr val="black">
                    <a:lumMod val="85000"/>
                    <a:lumOff val="15000"/>
                  </a:prstClr>
                </a:solidFill>
                <a:latin typeface="Microsoft New Tai Lue" panose="020B0502040204020203" pitchFamily="34" charset="0"/>
                <a:cs typeface="Microsoft New Tai Lue" panose="020B0502040204020203" pitchFamily="34" charset="0"/>
              </a:rPr>
              <a:t>c</a:t>
            </a:r>
            <a:endParaRPr lang="ru-RU" sz="3200" b="1" dirty="0">
              <a:solidFill>
                <a:prstClr val="black">
                  <a:lumMod val="85000"/>
                  <a:lumOff val="15000"/>
                </a:prstClr>
              </a:solidFill>
              <a:cs typeface="Microsoft New Tai Lue" panose="020B0502040204020203" pitchFamily="34" charset="0"/>
            </a:endParaRPr>
          </a:p>
        </p:txBody>
      </p:sp>
      <p:sp>
        <p:nvSpPr>
          <p:cNvPr id="53" name="Rectangle 52"/>
          <p:cNvSpPr/>
          <p:nvPr/>
        </p:nvSpPr>
        <p:spPr>
          <a:xfrm>
            <a:off x="5046685" y="1352202"/>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d</a:t>
            </a:r>
            <a:endParaRPr lang="ru-RU" sz="3200" b="1" dirty="0">
              <a:solidFill>
                <a:prstClr val="black">
                  <a:lumMod val="85000"/>
                  <a:lumOff val="15000"/>
                </a:prstClr>
              </a:solidFill>
              <a:cs typeface="Microsoft New Tai Lue" panose="020B0502040204020203" pitchFamily="34" charset="0"/>
            </a:endParaRPr>
          </a:p>
        </p:txBody>
      </p:sp>
      <p:sp>
        <p:nvSpPr>
          <p:cNvPr id="54" name="Rectangle 53"/>
          <p:cNvSpPr/>
          <p:nvPr/>
        </p:nvSpPr>
        <p:spPr>
          <a:xfrm>
            <a:off x="5909331" y="1351117"/>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prstClr val="black">
                    <a:lumMod val="85000"/>
                    <a:lumOff val="15000"/>
                  </a:prstClr>
                </a:solidFill>
                <a:latin typeface="Microsoft New Tai Lue" panose="020B0502040204020203" pitchFamily="34" charset="0"/>
                <a:cs typeface="Microsoft New Tai Lue" panose="020B0502040204020203" pitchFamily="34" charset="0"/>
              </a:rPr>
              <a:t>e</a:t>
            </a:r>
            <a:endParaRPr lang="ru-RU" sz="3200" b="1" dirty="0">
              <a:solidFill>
                <a:prstClr val="black">
                  <a:lumMod val="85000"/>
                  <a:lumOff val="15000"/>
                </a:prstClr>
              </a:solidFill>
              <a:cs typeface="Microsoft New Tai Lue" panose="020B0502040204020203" pitchFamily="34" charset="0"/>
            </a:endParaRPr>
          </a:p>
        </p:txBody>
      </p:sp>
      <p:sp>
        <p:nvSpPr>
          <p:cNvPr id="10" name="Left Bracket 9"/>
          <p:cNvSpPr/>
          <p:nvPr/>
        </p:nvSpPr>
        <p:spPr>
          <a:xfrm rot="16200000">
            <a:off x="4577022" y="471750"/>
            <a:ext cx="62063" cy="3528293"/>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5" name="Rectangle 54"/>
          <p:cNvSpPr/>
          <p:nvPr/>
        </p:nvSpPr>
        <p:spPr>
          <a:xfrm>
            <a:off x="2470856" y="2999014"/>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a</a:t>
            </a:r>
            <a:endParaRPr lang="ru-RU" sz="3200" b="1" dirty="0">
              <a:solidFill>
                <a:prstClr val="black">
                  <a:lumMod val="85000"/>
                  <a:lumOff val="15000"/>
                </a:prstClr>
              </a:solidFill>
              <a:cs typeface="Microsoft New Tai Lue" panose="020B0502040204020203" pitchFamily="34" charset="0"/>
            </a:endParaRPr>
          </a:p>
        </p:txBody>
      </p:sp>
      <p:sp>
        <p:nvSpPr>
          <p:cNvPr id="56" name="TextBox 55"/>
          <p:cNvSpPr txBox="1"/>
          <p:nvPr/>
        </p:nvSpPr>
        <p:spPr>
          <a:xfrm>
            <a:off x="4383111" y="3917066"/>
            <a:ext cx="391454" cy="523220"/>
          </a:xfrm>
          <a:prstGeom prst="rect">
            <a:avLst/>
          </a:prstGeom>
          <a:noFill/>
        </p:spPr>
        <p:txBody>
          <a:bodyPr wrap="none" rtlCol="0">
            <a:spAutoFit/>
          </a:bodyPr>
          <a:lstStyle/>
          <a:p>
            <a:pPr algn="ctr"/>
            <a:r>
              <a:rPr lang="en-US" sz="2800" dirty="0">
                <a:solidFill>
                  <a:prstClr val="black">
                    <a:lumMod val="85000"/>
                    <a:lumOff val="15000"/>
                  </a:prstClr>
                </a:solidFill>
                <a:latin typeface="Microsoft New Tai Lue" panose="020B0502040204020203" pitchFamily="34" charset="0"/>
                <a:cs typeface="Microsoft New Tai Lue" panose="020B0502040204020203" pitchFamily="34" charset="0"/>
              </a:rPr>
              <a:t>0</a:t>
            </a:r>
            <a:endParaRPr lang="ru-RU" sz="2800" dirty="0">
              <a:solidFill>
                <a:prstClr val="black">
                  <a:lumMod val="85000"/>
                  <a:lumOff val="15000"/>
                </a:prstClr>
              </a:solidFill>
              <a:latin typeface="Microsoft New Tai Lue" panose="020B0502040204020203" pitchFamily="34" charset="0"/>
              <a:cs typeface="Microsoft New Tai Lue" panose="020B0502040204020203" pitchFamily="34" charset="0"/>
            </a:endParaRPr>
          </a:p>
        </p:txBody>
      </p:sp>
      <p:sp>
        <p:nvSpPr>
          <p:cNvPr id="57" name="Rectangle 56"/>
          <p:cNvSpPr/>
          <p:nvPr/>
        </p:nvSpPr>
        <p:spPr>
          <a:xfrm>
            <a:off x="3334952" y="2999014"/>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b</a:t>
            </a:r>
            <a:endParaRPr lang="ru-RU" sz="3200" b="1" dirty="0">
              <a:solidFill>
                <a:prstClr val="black">
                  <a:lumMod val="85000"/>
                  <a:lumOff val="15000"/>
                </a:prstClr>
              </a:solidFill>
              <a:cs typeface="Microsoft New Tai Lue" panose="020B0502040204020203" pitchFamily="34" charset="0"/>
            </a:endParaRPr>
          </a:p>
        </p:txBody>
      </p:sp>
      <p:sp>
        <p:nvSpPr>
          <p:cNvPr id="59" name="Rectangle 58"/>
          <p:cNvSpPr/>
          <p:nvPr/>
        </p:nvSpPr>
        <p:spPr>
          <a:xfrm>
            <a:off x="5054636" y="2996952"/>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d</a:t>
            </a:r>
            <a:endParaRPr lang="ru-RU" sz="3200" b="1" dirty="0">
              <a:solidFill>
                <a:prstClr val="black">
                  <a:lumMod val="85000"/>
                  <a:lumOff val="15000"/>
                </a:prstClr>
              </a:solidFill>
              <a:cs typeface="Microsoft New Tai Lue" panose="020B0502040204020203" pitchFamily="34" charset="0"/>
            </a:endParaRPr>
          </a:p>
        </p:txBody>
      </p:sp>
      <p:sp>
        <p:nvSpPr>
          <p:cNvPr id="61" name="Left Bracket 60"/>
          <p:cNvSpPr/>
          <p:nvPr/>
        </p:nvSpPr>
        <p:spPr>
          <a:xfrm rot="16200000">
            <a:off x="4584973" y="2116500"/>
            <a:ext cx="62063" cy="3528293"/>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Rectangle 28"/>
          <p:cNvSpPr/>
          <p:nvPr/>
        </p:nvSpPr>
        <p:spPr>
          <a:xfrm>
            <a:off x="2031457" y="4725145"/>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a</a:t>
            </a:r>
            <a:endParaRPr lang="ru-RU" sz="3200" b="1" dirty="0">
              <a:solidFill>
                <a:prstClr val="black">
                  <a:lumMod val="85000"/>
                  <a:lumOff val="15000"/>
                </a:prstClr>
              </a:solidFill>
              <a:cs typeface="Microsoft New Tai Lue" panose="020B0502040204020203" pitchFamily="34" charset="0"/>
            </a:endParaRPr>
          </a:p>
        </p:txBody>
      </p:sp>
      <p:sp>
        <p:nvSpPr>
          <p:cNvPr id="30" name="Rectangle 29"/>
          <p:cNvSpPr/>
          <p:nvPr/>
        </p:nvSpPr>
        <p:spPr>
          <a:xfrm>
            <a:off x="2895553" y="4725145"/>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b</a:t>
            </a:r>
            <a:endParaRPr lang="ru-RU" sz="3200" b="1" dirty="0">
              <a:solidFill>
                <a:prstClr val="black">
                  <a:lumMod val="85000"/>
                  <a:lumOff val="15000"/>
                </a:prstClr>
              </a:solidFill>
              <a:cs typeface="Microsoft New Tai Lue" panose="020B0502040204020203" pitchFamily="34" charset="0"/>
            </a:endParaRPr>
          </a:p>
        </p:txBody>
      </p:sp>
      <p:sp>
        <p:nvSpPr>
          <p:cNvPr id="31" name="Rectangle 30"/>
          <p:cNvSpPr/>
          <p:nvPr/>
        </p:nvSpPr>
        <p:spPr>
          <a:xfrm>
            <a:off x="3752516" y="4725144"/>
            <a:ext cx="762000" cy="687581"/>
          </a:xfrm>
          <a:prstGeom prst="rect">
            <a:avLst/>
          </a:prstGeom>
          <a:noFill/>
          <a:ln w="412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prstClr val="black">
                    <a:lumMod val="85000"/>
                    <a:lumOff val="15000"/>
                  </a:prstClr>
                </a:solidFill>
                <a:latin typeface="Microsoft New Tai Lue" panose="020B0502040204020203" pitchFamily="34" charset="0"/>
                <a:cs typeface="Microsoft New Tai Lue" panose="020B0502040204020203" pitchFamily="34" charset="0"/>
              </a:rPr>
              <a:t>d</a:t>
            </a:r>
            <a:endParaRPr lang="ru-RU" sz="3200" b="1" dirty="0">
              <a:solidFill>
                <a:prstClr val="black">
                  <a:lumMod val="85000"/>
                  <a:lumOff val="15000"/>
                </a:prstClr>
              </a:solidFill>
              <a:cs typeface="Microsoft New Tai Lue" panose="020B0502040204020203" pitchFamily="34" charset="0"/>
            </a:endParaRPr>
          </a:p>
        </p:txBody>
      </p:sp>
      <p:sp>
        <p:nvSpPr>
          <p:cNvPr id="34" name="Left Bracket 33"/>
          <p:cNvSpPr/>
          <p:nvPr/>
        </p:nvSpPr>
        <p:spPr>
          <a:xfrm rot="16200000">
            <a:off x="3248980" y="4316050"/>
            <a:ext cx="62064" cy="2600600"/>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5" name="TextBox 34"/>
          <p:cNvSpPr txBox="1"/>
          <p:nvPr/>
        </p:nvSpPr>
        <p:spPr>
          <a:xfrm>
            <a:off x="3013967" y="5739219"/>
            <a:ext cx="391454" cy="523220"/>
          </a:xfrm>
          <a:prstGeom prst="rect">
            <a:avLst/>
          </a:prstGeom>
          <a:noFill/>
        </p:spPr>
        <p:txBody>
          <a:bodyPr wrap="none" rtlCol="0">
            <a:spAutoFit/>
          </a:bodyPr>
          <a:lstStyle/>
          <a:p>
            <a:pPr algn="ctr"/>
            <a:r>
              <a:rPr lang="en-US" sz="2800" dirty="0">
                <a:solidFill>
                  <a:prstClr val="black">
                    <a:lumMod val="85000"/>
                    <a:lumOff val="15000"/>
                  </a:prstClr>
                </a:solidFill>
                <a:latin typeface="Microsoft New Tai Lue" panose="020B0502040204020203" pitchFamily="34" charset="0"/>
                <a:cs typeface="Microsoft New Tai Lue" panose="020B0502040204020203" pitchFamily="34" charset="0"/>
              </a:rPr>
              <a:t>0</a:t>
            </a:r>
            <a:endParaRPr lang="ru-RU" sz="2800" dirty="0">
              <a:solidFill>
                <a:prstClr val="black">
                  <a:lumMod val="85000"/>
                  <a:lumOff val="15000"/>
                </a:prstClr>
              </a:solidFill>
              <a:latin typeface="Microsoft New Tai Lue" panose="020B0502040204020203" pitchFamily="34" charset="0"/>
              <a:cs typeface="Microsoft New Tai Lue" panose="020B0502040204020203" pitchFamily="34" charset="0"/>
            </a:endParaRPr>
          </a:p>
        </p:txBody>
      </p:sp>
      <p:sp>
        <p:nvSpPr>
          <p:cNvPr id="36" name="Left Bracket 35"/>
          <p:cNvSpPr/>
          <p:nvPr/>
        </p:nvSpPr>
        <p:spPr>
          <a:xfrm rot="16200000">
            <a:off x="5965021" y="4317733"/>
            <a:ext cx="62064" cy="2600600"/>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7" name="TextBox 36"/>
          <p:cNvSpPr txBox="1"/>
          <p:nvPr/>
        </p:nvSpPr>
        <p:spPr>
          <a:xfrm>
            <a:off x="5736420" y="5740902"/>
            <a:ext cx="378630" cy="523220"/>
          </a:xfrm>
          <a:prstGeom prst="rect">
            <a:avLst/>
          </a:prstGeom>
          <a:noFill/>
        </p:spPr>
        <p:txBody>
          <a:bodyPr wrap="none" rtlCol="0">
            <a:spAutoFit/>
          </a:bodyPr>
          <a:lstStyle/>
          <a:p>
            <a:pPr algn="ctr"/>
            <a:r>
              <a:rPr lang="en-US" sz="2800" dirty="0" smtClean="0">
                <a:solidFill>
                  <a:prstClr val="black">
                    <a:lumMod val="85000"/>
                    <a:lumOff val="15000"/>
                  </a:prstClr>
                </a:solidFill>
                <a:latin typeface="Microsoft New Tai Lue" panose="020B0502040204020203" pitchFamily="34" charset="0"/>
                <a:cs typeface="Microsoft New Tai Lue" panose="020B0502040204020203" pitchFamily="34" charset="0"/>
              </a:rPr>
              <a:t>1</a:t>
            </a:r>
            <a:endParaRPr lang="ru-RU" sz="2800" dirty="0">
              <a:solidFill>
                <a:prstClr val="black">
                  <a:lumMod val="85000"/>
                  <a:lumOff val="15000"/>
                </a:prstClr>
              </a:solidFill>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400088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4" grpId="0" animBg="1"/>
      <p:bldP spid="35" grpId="0"/>
      <p:bldP spid="36"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endParaRPr lang="en-US" sz="2200" dirty="0">
              <a:latin typeface="Calibri" panose="020F0502020204030204" pitchFamily="34" charset="0"/>
              <a:cs typeface="Calibri" panose="020F0502020204030204" pitchFamily="34" charset="0"/>
            </a:endParaRPr>
          </a:p>
        </p:txBody>
      </p:sp>
      <p:grpSp>
        <p:nvGrpSpPr>
          <p:cNvPr id="5" name="Group 4"/>
          <p:cNvGrpSpPr/>
          <p:nvPr/>
        </p:nvGrpSpPr>
        <p:grpSpPr>
          <a:xfrm>
            <a:off x="442573" y="1340768"/>
            <a:ext cx="8263011" cy="1637057"/>
            <a:chOff x="442573" y="1340768"/>
            <a:chExt cx="8263011" cy="1637057"/>
          </a:xfrm>
        </p:grpSpPr>
        <p:sp>
          <p:nvSpPr>
            <p:cNvPr id="59" name="Rectangle 58"/>
            <p:cNvSpPr/>
            <p:nvPr/>
          </p:nvSpPr>
          <p:spPr>
            <a:xfrm>
              <a:off x="442573" y="1340768"/>
              <a:ext cx="8263011" cy="826717"/>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Rectangle 59"/>
            <p:cNvSpPr/>
            <p:nvPr/>
          </p:nvSpPr>
          <p:spPr>
            <a:xfrm>
              <a:off x="447805" y="1469493"/>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ru-RU" b="1" dirty="0">
                <a:solidFill>
                  <a:schemeClr val="tx1"/>
                </a:solidFill>
              </a:endParaRPr>
            </a:p>
          </p:txBody>
        </p:sp>
        <p:sp>
          <p:nvSpPr>
            <p:cNvPr id="61" name="Rectangle 60"/>
            <p:cNvSpPr/>
            <p:nvPr/>
          </p:nvSpPr>
          <p:spPr>
            <a:xfrm>
              <a:off x="1209805" y="1469492"/>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t>
              </a:r>
              <a:endParaRPr lang="ru-RU" b="1" dirty="0">
                <a:solidFill>
                  <a:schemeClr val="tx1"/>
                </a:solidFill>
              </a:endParaRPr>
            </a:p>
          </p:txBody>
        </p:sp>
        <p:sp>
          <p:nvSpPr>
            <p:cNvPr id="62" name="Rectangle 61"/>
            <p:cNvSpPr/>
            <p:nvPr/>
          </p:nvSpPr>
          <p:spPr>
            <a:xfrm>
              <a:off x="1955164"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ru-RU" b="1" dirty="0">
                <a:solidFill>
                  <a:schemeClr val="tx1"/>
                </a:solidFill>
              </a:endParaRPr>
            </a:p>
          </p:txBody>
        </p:sp>
        <p:sp>
          <p:nvSpPr>
            <p:cNvPr id="63" name="Left Brace 62"/>
            <p:cNvSpPr/>
            <p:nvPr/>
          </p:nvSpPr>
          <p:spPr>
            <a:xfrm rot="16200000">
              <a:off x="1384199" y="1115999"/>
              <a:ext cx="409180" cy="2256750"/>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4" name="TextBox 63"/>
            <p:cNvSpPr txBox="1"/>
            <p:nvPr/>
          </p:nvSpPr>
          <p:spPr>
            <a:xfrm>
              <a:off x="1411496" y="2516160"/>
              <a:ext cx="354584" cy="461665"/>
            </a:xfrm>
            <a:prstGeom prst="rect">
              <a:avLst/>
            </a:prstGeom>
            <a:noFill/>
          </p:spPr>
          <p:txBody>
            <a:bodyPr wrap="none" rtlCol="0">
              <a:spAutoFit/>
            </a:bodyPr>
            <a:lstStyle/>
            <a:p>
              <a:r>
                <a:rPr lang="en-US" sz="2400" dirty="0" smtClean="0"/>
                <a:t>1</a:t>
              </a:r>
              <a:endParaRPr lang="ru-RU" sz="2400" dirty="0"/>
            </a:p>
          </p:txBody>
        </p:sp>
        <p:sp>
          <p:nvSpPr>
            <p:cNvPr id="65" name="Left Brace 64"/>
            <p:cNvSpPr/>
            <p:nvPr/>
          </p:nvSpPr>
          <p:spPr>
            <a:xfrm rot="16200000">
              <a:off x="4854890" y="-23908"/>
              <a:ext cx="409180" cy="4536564"/>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6" name="TextBox 65"/>
            <p:cNvSpPr txBox="1"/>
            <p:nvPr/>
          </p:nvSpPr>
          <p:spPr>
            <a:xfrm>
              <a:off x="4882188" y="2450941"/>
              <a:ext cx="354584" cy="461665"/>
            </a:xfrm>
            <a:prstGeom prst="rect">
              <a:avLst/>
            </a:prstGeom>
            <a:noFill/>
          </p:spPr>
          <p:txBody>
            <a:bodyPr wrap="none" rtlCol="0">
              <a:spAutoFit/>
            </a:bodyPr>
            <a:lstStyle/>
            <a:p>
              <a:r>
                <a:rPr lang="en-US" sz="2400" dirty="0" smtClean="0"/>
                <a:t>0</a:t>
              </a:r>
              <a:endParaRPr lang="ru-RU" sz="2400" dirty="0"/>
            </a:p>
          </p:txBody>
        </p:sp>
        <p:sp>
          <p:nvSpPr>
            <p:cNvPr id="67" name="Rectangle 66"/>
            <p:cNvSpPr/>
            <p:nvPr/>
          </p:nvSpPr>
          <p:spPr>
            <a:xfrm>
              <a:off x="2791198"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a:t>
              </a:r>
              <a:endParaRPr lang="ru-RU" b="1" dirty="0">
                <a:solidFill>
                  <a:schemeClr val="tx1"/>
                </a:solidFill>
              </a:endParaRPr>
            </a:p>
          </p:txBody>
        </p:sp>
        <p:sp>
          <p:nvSpPr>
            <p:cNvPr id="68" name="Rectangle 67"/>
            <p:cNvSpPr/>
            <p:nvPr/>
          </p:nvSpPr>
          <p:spPr>
            <a:xfrm>
              <a:off x="3538572"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a:t>
              </a:r>
              <a:endParaRPr lang="ru-RU" b="1" dirty="0">
                <a:solidFill>
                  <a:schemeClr val="tx1"/>
                </a:solidFill>
              </a:endParaRPr>
            </a:p>
          </p:txBody>
        </p:sp>
        <p:sp>
          <p:nvSpPr>
            <p:cNvPr id="69" name="Rectangle 68"/>
            <p:cNvSpPr/>
            <p:nvPr/>
          </p:nvSpPr>
          <p:spPr>
            <a:xfrm>
              <a:off x="4298474"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ru-RU" b="1" dirty="0">
                <a:solidFill>
                  <a:schemeClr val="tx1"/>
                </a:solidFill>
              </a:endParaRPr>
            </a:p>
          </p:txBody>
        </p:sp>
        <p:sp>
          <p:nvSpPr>
            <p:cNvPr id="70" name="Rectangle 69"/>
            <p:cNvSpPr/>
            <p:nvPr/>
          </p:nvSpPr>
          <p:spPr>
            <a:xfrm>
              <a:off x="5047946" y="1475126"/>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i</a:t>
              </a:r>
              <a:endParaRPr lang="ru-RU" b="1" dirty="0">
                <a:solidFill>
                  <a:schemeClr val="tx1"/>
                </a:solidFill>
              </a:endParaRPr>
            </a:p>
          </p:txBody>
        </p:sp>
        <p:sp>
          <p:nvSpPr>
            <p:cNvPr id="71" name="Rectangle 70"/>
            <p:cNvSpPr/>
            <p:nvPr/>
          </p:nvSpPr>
          <p:spPr>
            <a:xfrm>
              <a:off x="5805750"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j</a:t>
              </a:r>
              <a:endParaRPr lang="ru-RU" b="1" dirty="0">
                <a:solidFill>
                  <a:schemeClr val="tx1"/>
                </a:solidFill>
              </a:endParaRPr>
            </a:p>
          </p:txBody>
        </p:sp>
        <p:sp>
          <p:nvSpPr>
            <p:cNvPr id="72" name="Rectangle 71"/>
            <p:cNvSpPr/>
            <p:nvPr/>
          </p:nvSpPr>
          <p:spPr>
            <a:xfrm>
              <a:off x="6565762" y="1469490"/>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k</a:t>
              </a:r>
              <a:endParaRPr lang="ru-RU" b="1" dirty="0">
                <a:solidFill>
                  <a:schemeClr val="tx1"/>
                </a:solidFill>
              </a:endParaRPr>
            </a:p>
          </p:txBody>
        </p:sp>
      </p:grpSp>
      <p:grpSp>
        <p:nvGrpSpPr>
          <p:cNvPr id="6" name="Group 5"/>
          <p:cNvGrpSpPr/>
          <p:nvPr/>
        </p:nvGrpSpPr>
        <p:grpSpPr>
          <a:xfrm>
            <a:off x="442574" y="3090184"/>
            <a:ext cx="8263011" cy="1602786"/>
            <a:chOff x="442574" y="3090184"/>
            <a:chExt cx="8263011" cy="1602786"/>
          </a:xfrm>
        </p:grpSpPr>
        <p:sp>
          <p:nvSpPr>
            <p:cNvPr id="74" name="Rectangle 73"/>
            <p:cNvSpPr/>
            <p:nvPr/>
          </p:nvSpPr>
          <p:spPr>
            <a:xfrm>
              <a:off x="442574" y="3090184"/>
              <a:ext cx="8263011" cy="826717"/>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Rectangle 74"/>
            <p:cNvSpPr/>
            <p:nvPr/>
          </p:nvSpPr>
          <p:spPr>
            <a:xfrm>
              <a:off x="6578290" y="3212094"/>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k</a:t>
              </a:r>
              <a:endParaRPr lang="ru-RU" b="1" dirty="0">
                <a:solidFill>
                  <a:schemeClr val="tx1"/>
                </a:solidFill>
              </a:endParaRPr>
            </a:p>
          </p:txBody>
        </p:sp>
        <p:sp>
          <p:nvSpPr>
            <p:cNvPr id="76" name="Left Brace 75"/>
            <p:cNvSpPr/>
            <p:nvPr/>
          </p:nvSpPr>
          <p:spPr>
            <a:xfrm rot="16200000">
              <a:off x="4867418" y="1718696"/>
              <a:ext cx="409180" cy="4536564"/>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77" name="TextBox 76"/>
            <p:cNvSpPr txBox="1"/>
            <p:nvPr/>
          </p:nvSpPr>
          <p:spPr>
            <a:xfrm>
              <a:off x="4894716" y="4193545"/>
              <a:ext cx="354584" cy="461665"/>
            </a:xfrm>
            <a:prstGeom prst="rect">
              <a:avLst/>
            </a:prstGeom>
            <a:noFill/>
          </p:spPr>
          <p:txBody>
            <a:bodyPr wrap="none" rtlCol="0">
              <a:spAutoFit/>
            </a:bodyPr>
            <a:lstStyle/>
            <a:p>
              <a:r>
                <a:rPr lang="en-US" sz="2400" dirty="0" smtClean="0"/>
                <a:t>0</a:t>
              </a:r>
              <a:endParaRPr lang="ru-RU" sz="2400" dirty="0"/>
            </a:p>
          </p:txBody>
        </p:sp>
        <p:sp>
          <p:nvSpPr>
            <p:cNvPr id="78" name="Rectangle 77"/>
            <p:cNvSpPr/>
            <p:nvPr/>
          </p:nvSpPr>
          <p:spPr>
            <a:xfrm>
              <a:off x="2803726" y="3212095"/>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a:t>
              </a:r>
              <a:endParaRPr lang="ru-RU" b="1" dirty="0">
                <a:solidFill>
                  <a:schemeClr val="tx1"/>
                </a:solidFill>
              </a:endParaRPr>
            </a:p>
          </p:txBody>
        </p:sp>
        <p:sp>
          <p:nvSpPr>
            <p:cNvPr id="79" name="Rectangle 78"/>
            <p:cNvSpPr/>
            <p:nvPr/>
          </p:nvSpPr>
          <p:spPr>
            <a:xfrm>
              <a:off x="3551100" y="3212095"/>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a:t>
              </a:r>
              <a:endParaRPr lang="ru-RU" b="1" dirty="0">
                <a:solidFill>
                  <a:schemeClr val="tx1"/>
                </a:solidFill>
              </a:endParaRPr>
            </a:p>
          </p:txBody>
        </p:sp>
        <p:sp>
          <p:nvSpPr>
            <p:cNvPr id="80" name="Rectangle 79"/>
            <p:cNvSpPr/>
            <p:nvPr/>
          </p:nvSpPr>
          <p:spPr>
            <a:xfrm>
              <a:off x="4311002" y="3212095"/>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ru-RU" b="1" dirty="0">
                <a:solidFill>
                  <a:schemeClr val="tx1"/>
                </a:solidFill>
              </a:endParaRPr>
            </a:p>
          </p:txBody>
        </p:sp>
        <p:sp>
          <p:nvSpPr>
            <p:cNvPr id="81" name="Rectangle 80"/>
            <p:cNvSpPr/>
            <p:nvPr/>
          </p:nvSpPr>
          <p:spPr>
            <a:xfrm>
              <a:off x="5060474" y="3217730"/>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i</a:t>
              </a:r>
              <a:endParaRPr lang="ru-RU" b="1" dirty="0">
                <a:solidFill>
                  <a:schemeClr val="tx1"/>
                </a:solidFill>
              </a:endParaRPr>
            </a:p>
          </p:txBody>
        </p:sp>
        <p:sp>
          <p:nvSpPr>
            <p:cNvPr id="82" name="Rectangle 81"/>
            <p:cNvSpPr/>
            <p:nvPr/>
          </p:nvSpPr>
          <p:spPr>
            <a:xfrm>
              <a:off x="5818278" y="3212095"/>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j</a:t>
              </a:r>
              <a:endParaRPr lang="ru-RU" b="1" dirty="0">
                <a:solidFill>
                  <a:schemeClr val="tx1"/>
                </a:solidFill>
              </a:endParaRPr>
            </a:p>
          </p:txBody>
        </p:sp>
        <p:sp>
          <p:nvSpPr>
            <p:cNvPr id="83" name="Rectangle 82"/>
            <p:cNvSpPr/>
            <p:nvPr/>
          </p:nvSpPr>
          <p:spPr>
            <a:xfrm>
              <a:off x="447806" y="3218909"/>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ru-RU" b="1" dirty="0">
                <a:solidFill>
                  <a:schemeClr val="tx1"/>
                </a:solidFill>
              </a:endParaRPr>
            </a:p>
          </p:txBody>
        </p:sp>
        <p:sp>
          <p:nvSpPr>
            <p:cNvPr id="84" name="Rectangle 83"/>
            <p:cNvSpPr/>
            <p:nvPr/>
          </p:nvSpPr>
          <p:spPr>
            <a:xfrm>
              <a:off x="1209806" y="3218908"/>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t>
              </a:r>
              <a:endParaRPr lang="ru-RU" b="1" dirty="0">
                <a:solidFill>
                  <a:schemeClr val="tx1"/>
                </a:solidFill>
              </a:endParaRPr>
            </a:p>
          </p:txBody>
        </p:sp>
        <p:sp>
          <p:nvSpPr>
            <p:cNvPr id="85" name="Rectangle 84"/>
            <p:cNvSpPr/>
            <p:nvPr/>
          </p:nvSpPr>
          <p:spPr>
            <a:xfrm>
              <a:off x="1966580" y="3218905"/>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ru-RU" b="1" dirty="0">
                <a:solidFill>
                  <a:schemeClr val="tx1"/>
                </a:solidFill>
              </a:endParaRPr>
            </a:p>
          </p:txBody>
        </p:sp>
        <p:sp>
          <p:nvSpPr>
            <p:cNvPr id="86" name="Left Brace 85"/>
            <p:cNvSpPr/>
            <p:nvPr/>
          </p:nvSpPr>
          <p:spPr>
            <a:xfrm rot="16200000">
              <a:off x="1389908" y="2859707"/>
              <a:ext cx="409180" cy="2268165"/>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87" name="TextBox 86"/>
            <p:cNvSpPr txBox="1"/>
            <p:nvPr/>
          </p:nvSpPr>
          <p:spPr>
            <a:xfrm>
              <a:off x="1411496" y="4231305"/>
              <a:ext cx="354584" cy="461665"/>
            </a:xfrm>
            <a:prstGeom prst="rect">
              <a:avLst/>
            </a:prstGeom>
            <a:noFill/>
          </p:spPr>
          <p:txBody>
            <a:bodyPr wrap="none" rtlCol="0">
              <a:spAutoFit/>
            </a:bodyPr>
            <a:lstStyle/>
            <a:p>
              <a:r>
                <a:rPr lang="en-US" sz="2400" dirty="0" smtClean="0"/>
                <a:t>1</a:t>
              </a:r>
              <a:endParaRPr lang="ru-RU" sz="2400" dirty="0"/>
            </a:p>
          </p:txBody>
        </p:sp>
      </p:grpSp>
      <p:grpSp>
        <p:nvGrpSpPr>
          <p:cNvPr id="7" name="Group 6"/>
          <p:cNvGrpSpPr/>
          <p:nvPr/>
        </p:nvGrpSpPr>
        <p:grpSpPr>
          <a:xfrm>
            <a:off x="342365" y="4800777"/>
            <a:ext cx="8263011" cy="1615942"/>
            <a:chOff x="342365" y="4800777"/>
            <a:chExt cx="8263011" cy="1615942"/>
          </a:xfrm>
        </p:grpSpPr>
        <p:sp>
          <p:nvSpPr>
            <p:cNvPr id="89" name="Rectangle 88"/>
            <p:cNvSpPr/>
            <p:nvPr/>
          </p:nvSpPr>
          <p:spPr>
            <a:xfrm>
              <a:off x="342365" y="4800777"/>
              <a:ext cx="8263011" cy="826717"/>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Left Brace 89"/>
            <p:cNvSpPr/>
            <p:nvPr/>
          </p:nvSpPr>
          <p:spPr>
            <a:xfrm rot="16200000">
              <a:off x="2574069" y="4885494"/>
              <a:ext cx="409180" cy="1624154"/>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91" name="TextBox 90"/>
            <p:cNvSpPr txBox="1"/>
            <p:nvPr/>
          </p:nvSpPr>
          <p:spPr>
            <a:xfrm>
              <a:off x="4794507" y="5904138"/>
              <a:ext cx="354584" cy="461665"/>
            </a:xfrm>
            <a:prstGeom prst="rect">
              <a:avLst/>
            </a:prstGeom>
            <a:noFill/>
          </p:spPr>
          <p:txBody>
            <a:bodyPr wrap="none" rtlCol="0">
              <a:spAutoFit/>
            </a:bodyPr>
            <a:lstStyle/>
            <a:p>
              <a:r>
                <a:rPr lang="en-US" sz="2400" dirty="0" smtClean="0"/>
                <a:t>0</a:t>
              </a:r>
              <a:endParaRPr lang="ru-RU" sz="2400" dirty="0"/>
            </a:p>
          </p:txBody>
        </p:sp>
        <p:sp>
          <p:nvSpPr>
            <p:cNvPr id="92" name="Rectangle 91"/>
            <p:cNvSpPr/>
            <p:nvPr/>
          </p:nvSpPr>
          <p:spPr>
            <a:xfrm>
              <a:off x="2060021" y="4928322"/>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a:t>
              </a:r>
              <a:endParaRPr lang="ru-RU" b="1" dirty="0">
                <a:solidFill>
                  <a:schemeClr val="tx1"/>
                </a:solidFill>
              </a:endParaRPr>
            </a:p>
          </p:txBody>
        </p:sp>
        <p:sp>
          <p:nvSpPr>
            <p:cNvPr id="93" name="Rectangle 92"/>
            <p:cNvSpPr/>
            <p:nvPr/>
          </p:nvSpPr>
          <p:spPr>
            <a:xfrm>
              <a:off x="2828733" y="4928322"/>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i</a:t>
              </a:r>
              <a:endParaRPr lang="ru-RU" b="1" dirty="0">
                <a:solidFill>
                  <a:schemeClr val="tx1"/>
                </a:solidFill>
              </a:endParaRPr>
            </a:p>
          </p:txBody>
        </p:sp>
        <p:sp>
          <p:nvSpPr>
            <p:cNvPr id="94" name="Rectangle 93"/>
            <p:cNvSpPr/>
            <p:nvPr/>
          </p:nvSpPr>
          <p:spPr>
            <a:xfrm>
              <a:off x="347597" y="4929502"/>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ru-RU" b="1" dirty="0">
                <a:solidFill>
                  <a:schemeClr val="tx1"/>
                </a:solidFill>
              </a:endParaRPr>
            </a:p>
          </p:txBody>
        </p:sp>
        <p:sp>
          <p:nvSpPr>
            <p:cNvPr id="95" name="Rectangle 94"/>
            <p:cNvSpPr/>
            <p:nvPr/>
          </p:nvSpPr>
          <p:spPr>
            <a:xfrm>
              <a:off x="1137244" y="492950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ru-RU" b="1" dirty="0">
                <a:solidFill>
                  <a:schemeClr val="tx1"/>
                </a:solidFill>
              </a:endParaRPr>
            </a:p>
          </p:txBody>
        </p:sp>
        <p:sp>
          <p:nvSpPr>
            <p:cNvPr id="96" name="Left Brace 95"/>
            <p:cNvSpPr/>
            <p:nvPr/>
          </p:nvSpPr>
          <p:spPr>
            <a:xfrm rot="16200000">
              <a:off x="925137" y="4934863"/>
              <a:ext cx="409180" cy="1539039"/>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97" name="TextBox 96"/>
            <p:cNvSpPr txBox="1"/>
            <p:nvPr/>
          </p:nvSpPr>
          <p:spPr>
            <a:xfrm>
              <a:off x="932305" y="5955054"/>
              <a:ext cx="354584" cy="461665"/>
            </a:xfrm>
            <a:prstGeom prst="rect">
              <a:avLst/>
            </a:prstGeom>
            <a:noFill/>
          </p:spPr>
          <p:txBody>
            <a:bodyPr wrap="none" rtlCol="0">
              <a:spAutoFit/>
            </a:bodyPr>
            <a:lstStyle/>
            <a:p>
              <a:r>
                <a:rPr lang="en-US" sz="2400" dirty="0" smtClean="0"/>
                <a:t>2</a:t>
              </a:r>
              <a:endParaRPr lang="ru-RU" sz="2400" dirty="0"/>
            </a:p>
          </p:txBody>
        </p:sp>
        <p:sp>
          <p:nvSpPr>
            <p:cNvPr id="98" name="TextBox 97"/>
            <p:cNvSpPr txBox="1"/>
            <p:nvPr/>
          </p:nvSpPr>
          <p:spPr>
            <a:xfrm>
              <a:off x="2601367" y="5904138"/>
              <a:ext cx="354584" cy="461665"/>
            </a:xfrm>
            <a:prstGeom prst="rect">
              <a:avLst/>
            </a:prstGeom>
            <a:noFill/>
          </p:spPr>
          <p:txBody>
            <a:bodyPr wrap="none" rtlCol="0">
              <a:spAutoFit/>
            </a:bodyPr>
            <a:lstStyle/>
            <a:p>
              <a:r>
                <a:rPr lang="en-US" sz="2400" dirty="0" smtClean="0"/>
                <a:t>1</a:t>
              </a:r>
              <a:endParaRPr lang="ru-RU" sz="2400" dirty="0"/>
            </a:p>
          </p:txBody>
        </p:sp>
        <p:sp>
          <p:nvSpPr>
            <p:cNvPr id="99" name="Left Brace 98"/>
            <p:cNvSpPr/>
            <p:nvPr/>
          </p:nvSpPr>
          <p:spPr>
            <a:xfrm rot="16200000">
              <a:off x="4761474" y="4432485"/>
              <a:ext cx="409180" cy="2543795"/>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8" name="Title 1"/>
          <p:cNvSpPr>
            <a:spLocks noGrp="1"/>
          </p:cNvSpPr>
          <p:nvPr>
            <p:ph type="title"/>
          </p:nvPr>
        </p:nvSpPr>
        <p:spPr>
          <a:xfrm>
            <a:off x="323528" y="260648"/>
            <a:ext cx="8494720" cy="646331"/>
          </a:xfrm>
        </p:spPr>
        <p:txBody>
          <a:bodyPr/>
          <a:lstStyle/>
          <a:p>
            <a:r>
              <a:rPr lang="en-US" sz="3600" dirty="0" smtClean="0"/>
              <a:t>GENERATIONS</a:t>
            </a:r>
            <a:endParaRPr lang="en-US" sz="3600" dirty="0"/>
          </a:p>
        </p:txBody>
      </p:sp>
    </p:spTree>
    <p:extLst>
      <p:ext uri="{BB962C8B-B14F-4D97-AF65-F5344CB8AC3E}">
        <p14:creationId xmlns:p14="http://schemas.microsoft.com/office/powerpoint/2010/main" val="356612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80000"/>
              <a:buNone/>
            </a:pPr>
            <a:r>
              <a:rPr lang="en-US" sz="2400" dirty="0" smtClean="0">
                <a:latin typeface="Calibri" panose="020F0502020204030204" pitchFamily="34" charset="0"/>
                <a:cs typeface="Calibri" panose="020F0502020204030204" pitchFamily="34" charset="0"/>
              </a:rPr>
              <a:t>GC </a:t>
            </a:r>
            <a:r>
              <a:rPr lang="en-US" sz="2400" dirty="0">
                <a:latin typeface="Calibri" panose="020F0502020204030204" pitchFamily="34" charset="0"/>
                <a:cs typeface="Calibri" panose="020F0502020204030204" pitchFamily="34" charset="0"/>
              </a:rPr>
              <a:t>can be called in following cases</a:t>
            </a:r>
          </a:p>
          <a:p>
            <a:pPr>
              <a:buSzPct val="80000"/>
            </a:pPr>
            <a:r>
              <a:rPr lang="en-US" sz="2400" dirty="0">
                <a:latin typeface="Calibri" panose="020F0502020204030204" pitchFamily="34" charset="0"/>
                <a:cs typeface="Calibri" panose="020F0502020204030204" pitchFamily="34" charset="0"/>
              </a:rPr>
              <a:t>Generation 0 is full</a:t>
            </a:r>
          </a:p>
          <a:p>
            <a:pPr>
              <a:buSzPct val="80000"/>
            </a:pPr>
            <a:r>
              <a:rPr lang="en-US" sz="2400" dirty="0" smtClean="0">
                <a:latin typeface="Calibri" panose="020F0502020204030204" pitchFamily="34" charset="0"/>
                <a:cs typeface="Calibri" panose="020F0502020204030204" pitchFamily="34" charset="0"/>
              </a:rPr>
              <a:t>Explicit </a:t>
            </a:r>
            <a:r>
              <a:rPr lang="en-US" sz="2400" dirty="0">
                <a:latin typeface="Calibri" panose="020F0502020204030204" pitchFamily="34" charset="0"/>
                <a:cs typeface="Calibri" panose="020F0502020204030204" pitchFamily="34" charset="0"/>
              </a:rPr>
              <a:t>call static method </a:t>
            </a:r>
            <a:r>
              <a:rPr lang="en-US" sz="2400" dirty="0" err="1">
                <a:latin typeface="Calibri" panose="020F0502020204030204" pitchFamily="34" charset="0"/>
                <a:cs typeface="Calibri" panose="020F0502020204030204" pitchFamily="34" charset="0"/>
              </a:rPr>
              <a:t>GC.Collect</a:t>
            </a:r>
            <a:r>
              <a:rPr lang="en-US" sz="2400" dirty="0">
                <a:latin typeface="Calibri" panose="020F0502020204030204" pitchFamily="34" charset="0"/>
                <a:cs typeface="Calibri" panose="020F0502020204030204" pitchFamily="34" charset="0"/>
              </a:rPr>
              <a:t>()</a:t>
            </a:r>
          </a:p>
          <a:p>
            <a:pPr lvl="1">
              <a:buSzPct val="80000"/>
            </a:pPr>
            <a:r>
              <a:rPr lang="en-US" sz="2200" dirty="0">
                <a:latin typeface="Calibri" panose="020F0502020204030204" pitchFamily="34" charset="0"/>
                <a:cs typeface="Calibri" panose="020F0502020204030204" pitchFamily="34" charset="0"/>
              </a:rPr>
              <a:t>Although Microsoft does not recommend to do that, sometime it make sense to force collecting.</a:t>
            </a:r>
          </a:p>
          <a:p>
            <a:pPr>
              <a:buSzPct val="80000"/>
            </a:pPr>
            <a:r>
              <a:rPr lang="en-US" sz="2400" dirty="0">
                <a:latin typeface="Calibri" panose="020F0502020204030204" pitchFamily="34" charset="0"/>
                <a:cs typeface="Calibri" panose="020F0502020204030204" pitchFamily="34" charset="0"/>
              </a:rPr>
              <a:t>Unload application domain.</a:t>
            </a:r>
          </a:p>
          <a:p>
            <a:pPr lvl="1">
              <a:buSzPct val="80000"/>
            </a:pPr>
            <a:r>
              <a:rPr lang="en-US" sz="2200" dirty="0">
                <a:latin typeface="Calibri" panose="020F0502020204030204" pitchFamily="34" charset="0"/>
                <a:cs typeface="Calibri" panose="020F0502020204030204" pitchFamily="34" charset="0"/>
              </a:rPr>
              <a:t>CLR treat that application has no roots anymore.</a:t>
            </a:r>
          </a:p>
          <a:p>
            <a:pPr>
              <a:buSzPct val="80000"/>
            </a:pPr>
            <a:r>
              <a:rPr lang="en-US" sz="2400" dirty="0">
                <a:latin typeface="Calibri" panose="020F0502020204030204" pitchFamily="34" charset="0"/>
                <a:cs typeface="Calibri" panose="020F0502020204030204" pitchFamily="34" charset="0"/>
              </a:rPr>
              <a:t>Closing CLR</a:t>
            </a:r>
          </a:p>
          <a:p>
            <a:pPr lvl="1">
              <a:buSzPct val="80000"/>
            </a:pPr>
            <a:r>
              <a:rPr lang="en-US" sz="2200" dirty="0">
                <a:latin typeface="Calibri" panose="020F0502020204030204" pitchFamily="34" charset="0"/>
                <a:cs typeface="Calibri" panose="020F0502020204030204" pitchFamily="34" charset="0"/>
              </a:rPr>
              <a:t>CLR tries to call Finalize() for each object in managed heap</a:t>
            </a:r>
          </a:p>
        </p:txBody>
      </p:sp>
    </p:spTree>
    <p:extLst>
      <p:ext uri="{BB962C8B-B14F-4D97-AF65-F5344CB8AC3E}">
        <p14:creationId xmlns:p14="http://schemas.microsoft.com/office/powerpoint/2010/main" val="2030777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12648" y="4464114"/>
            <a:ext cx="3959352" cy="4770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latin typeface="Microsoft New Tai Lue" panose="020B0502040204020203" pitchFamily="34" charset="0"/>
                <a:cs typeface="Microsoft New Tai Lue" panose="020B0502040204020203" pitchFamily="34" charset="0"/>
              </a:rPr>
              <a:t>Yuriy </a:t>
            </a:r>
            <a:r>
              <a:rPr lang="en-US" dirty="0" err="1" smtClean="0">
                <a:latin typeface="Microsoft New Tai Lue" panose="020B0502040204020203" pitchFamily="34" charset="0"/>
                <a:cs typeface="Microsoft New Tai Lue" panose="020B0502040204020203" pitchFamily="34" charset="0"/>
              </a:rPr>
              <a:t>Shapovalov</a:t>
            </a:r>
            <a:endParaRPr lang="en-US" dirty="0">
              <a:latin typeface="Microsoft New Tai Lue" panose="020B0502040204020203" pitchFamily="34" charset="0"/>
              <a:cs typeface="Microsoft New Tai Lue" panose="020B0502040204020203" pitchFamily="34" charset="0"/>
            </a:endParaRPr>
          </a:p>
        </p:txBody>
      </p:sp>
      <p:sp>
        <p:nvSpPr>
          <p:cNvPr id="5" name="Text Placeholder 3"/>
          <p:cNvSpPr txBox="1">
            <a:spLocks/>
          </p:cNvSpPr>
          <p:nvPr/>
        </p:nvSpPr>
        <p:spPr>
          <a:xfrm>
            <a:off x="603504" y="4965192"/>
            <a:ext cx="8214744" cy="35394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latin typeface="Microsoft New Tai Lue" panose="020B0502040204020203" pitchFamily="34" charset="0"/>
                <a:cs typeface="Microsoft New Tai Lue" panose="020B0502040204020203" pitchFamily="34" charset="0"/>
              </a:rPr>
              <a:t>Senior Software Engineer, EPAM (Kharkov)</a:t>
            </a:r>
            <a:endParaRPr lang="en-US" dirty="0">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1637596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a:t>
            </a:r>
            <a:endParaRPr lang="ru-RU" sz="2000" dirty="0">
              <a:solidFill>
                <a:schemeClr val="tx1"/>
              </a:solidFill>
            </a:endParaRPr>
          </a:p>
        </p:txBody>
      </p:sp>
      <p:sp>
        <p:nvSpPr>
          <p:cNvPr id="60" name="Oval 59"/>
          <p:cNvSpPr/>
          <p:nvPr/>
        </p:nvSpPr>
        <p:spPr>
          <a:xfrm>
            <a:off x="4717883" y="4283838"/>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a:t>
            </a:r>
            <a:endParaRPr lang="ru-RU" sz="2000"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d</a:t>
            </a:r>
            <a:endParaRPr lang="ru-RU" sz="2000" dirty="0">
              <a:solidFill>
                <a:schemeClr val="tx1"/>
              </a:solidFill>
            </a:endParaRPr>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e</a:t>
            </a:r>
            <a:endParaRPr lang="ru-RU" sz="2000" dirty="0">
              <a:solidFill>
                <a:schemeClr val="tx1"/>
              </a:solidFill>
            </a:endParaRPr>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b</a:t>
            </a:r>
            <a:endParaRPr lang="ru-RU" sz="2000" dirty="0">
              <a:solidFill>
                <a:schemeClr val="tx1"/>
              </a:solidFill>
            </a:endParaRPr>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649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chemeClr val="accent6">
              <a:lumMod val="60000"/>
              <a:lumOff val="4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chemeClr val="accent6">
              <a:lumMod val="60000"/>
              <a:lumOff val="4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chemeClr val="accent6">
              <a:lumMod val="60000"/>
              <a:lumOff val="4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99" name="Rectangle 98"/>
          <p:cNvSpPr/>
          <p:nvPr/>
        </p:nvSpPr>
        <p:spPr>
          <a:xfrm>
            <a:off x="7798973" y="182964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100" name="Rectangle 99"/>
          <p:cNvSpPr/>
          <p:nvPr/>
        </p:nvSpPr>
        <p:spPr>
          <a:xfrm>
            <a:off x="7798973" y="2420617"/>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spTree>
    <p:extLst>
      <p:ext uri="{BB962C8B-B14F-4D97-AF65-F5344CB8AC3E}">
        <p14:creationId xmlns:p14="http://schemas.microsoft.com/office/powerpoint/2010/main" val="4178130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F000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99" name="Rectangle 98"/>
          <p:cNvSpPr/>
          <p:nvPr/>
        </p:nvSpPr>
        <p:spPr>
          <a:xfrm>
            <a:off x="7798973" y="1829643"/>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100" name="Rectangle 99"/>
          <p:cNvSpPr/>
          <p:nvPr/>
        </p:nvSpPr>
        <p:spPr>
          <a:xfrm>
            <a:off x="7798973" y="2420617"/>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spTree>
    <p:extLst>
      <p:ext uri="{BB962C8B-B14F-4D97-AF65-F5344CB8AC3E}">
        <p14:creationId xmlns:p14="http://schemas.microsoft.com/office/powerpoint/2010/main" val="3453843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99" name="Rectangle 98"/>
          <p:cNvSpPr/>
          <p:nvPr/>
        </p:nvSpPr>
        <p:spPr>
          <a:xfrm>
            <a:off x="6211995" y="3284174"/>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100" name="Rectangle 99"/>
          <p:cNvSpPr/>
          <p:nvPr/>
        </p:nvSpPr>
        <p:spPr>
          <a:xfrm>
            <a:off x="6211995" y="3875148"/>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cxnSp>
        <p:nvCxnSpPr>
          <p:cNvPr id="88" name="Straight Arrow Connector 87"/>
          <p:cNvCxnSpPr/>
          <p:nvPr/>
        </p:nvCxnSpPr>
        <p:spPr>
          <a:xfrm>
            <a:off x="6683119" y="2606998"/>
            <a:ext cx="105" cy="590915"/>
          </a:xfrm>
          <a:prstGeom prst="straightConnector1">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500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100" name="Rectangle 99"/>
          <p:cNvSpPr/>
          <p:nvPr/>
        </p:nvSpPr>
        <p:spPr>
          <a:xfrm>
            <a:off x="6211995" y="3875148"/>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cxnSp>
        <p:nvCxnSpPr>
          <p:cNvPr id="88" name="Straight Arrow Connector 87"/>
          <p:cNvCxnSpPr/>
          <p:nvPr/>
        </p:nvCxnSpPr>
        <p:spPr>
          <a:xfrm>
            <a:off x="6683119" y="2606998"/>
            <a:ext cx="105" cy="590915"/>
          </a:xfrm>
          <a:prstGeom prst="straightConnector1">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312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cxnSp>
        <p:nvCxnSpPr>
          <p:cNvPr id="88" name="Straight Arrow Connector 87"/>
          <p:cNvCxnSpPr/>
          <p:nvPr/>
        </p:nvCxnSpPr>
        <p:spPr>
          <a:xfrm>
            <a:off x="6683119" y="2606998"/>
            <a:ext cx="105" cy="590915"/>
          </a:xfrm>
          <a:prstGeom prst="straightConnector1">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247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in highly available systems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400" dirty="0" smtClean="0">
                <a:latin typeface="Calibri" panose="020F0502020204030204" pitchFamily="34" charset="0"/>
                <a:cs typeface="Calibri" panose="020F0502020204030204" pitchFamily="34" charset="0"/>
              </a:rPr>
              <a:t>Memory leak consume available memory space on the server.</a:t>
            </a:r>
          </a:p>
          <a:p>
            <a:pPr>
              <a:buSzPct val="80000"/>
            </a:pPr>
            <a:r>
              <a:rPr lang="en-US" sz="2400" dirty="0" smtClean="0">
                <a:latin typeface="Calibri" panose="020F0502020204030204" pitchFamily="34" charset="0"/>
                <a:cs typeface="Calibri" panose="020F0502020204030204" pitchFamily="34" charset="0"/>
              </a:rPr>
              <a:t>It might take one hour or a month.</a:t>
            </a:r>
          </a:p>
          <a:p>
            <a:pPr>
              <a:buSzPct val="80000"/>
            </a:pPr>
            <a:r>
              <a:rPr lang="en-US" sz="2400" dirty="0" smtClean="0">
                <a:latin typeface="Calibri" panose="020F0502020204030204" pitchFamily="34" charset="0"/>
                <a:cs typeface="Calibri" panose="020F0502020204030204" pitchFamily="34" charset="0"/>
              </a:rPr>
              <a:t>Sometimes there is only one way to live with this problem – scheduled regular server reboot. </a:t>
            </a:r>
            <a:endParaRPr lang="en-US" sz="2200" dirty="0">
              <a:latin typeface="Calibri" panose="020F0502020204030204" pitchFamily="34" charset="0"/>
              <a:cs typeface="Calibri" panose="020F0502020204030204" pitchFamily="34" charset="0"/>
            </a:endParaRPr>
          </a:p>
        </p:txBody>
      </p:sp>
      <p:sp>
        <p:nvSpPr>
          <p:cNvPr id="10" name="Right Arrow 9"/>
          <p:cNvSpPr/>
          <p:nvPr/>
        </p:nvSpPr>
        <p:spPr>
          <a:xfrm>
            <a:off x="4413880" y="4581128"/>
            <a:ext cx="490540" cy="54006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p:cNvSpPr/>
          <p:nvPr/>
        </p:nvSpPr>
        <p:spPr>
          <a:xfrm>
            <a:off x="1187624" y="3501008"/>
            <a:ext cx="3096344" cy="2778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latin typeface="Microsoft New Tai Lue" panose="020B0502040204020203" pitchFamily="34" charset="0"/>
                <a:cs typeface="Microsoft New Tai Lue" panose="020B0502040204020203" pitchFamily="34" charset="0"/>
              </a:rPr>
              <a:t>MEMORY</a:t>
            </a:r>
            <a:endParaRPr lang="ru-RU" b="1" dirty="0">
              <a:solidFill>
                <a:schemeClr val="tx1"/>
              </a:solidFill>
              <a:cs typeface="Microsoft New Tai Lue" panose="020B0502040204020203" pitchFamily="34" charset="0"/>
            </a:endParaRPr>
          </a:p>
        </p:txBody>
      </p:sp>
      <p:sp>
        <p:nvSpPr>
          <p:cNvPr id="12" name="Rectangle 11"/>
          <p:cNvSpPr/>
          <p:nvPr/>
        </p:nvSpPr>
        <p:spPr>
          <a:xfrm>
            <a:off x="1551112" y="3861048"/>
            <a:ext cx="2660848" cy="2376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dirty="0" smtClean="0">
                <a:solidFill>
                  <a:schemeClr val="bg1"/>
                </a:solidFill>
                <a:latin typeface="Microsoft New Tai Lue" panose="020B0502040204020203" pitchFamily="34" charset="0"/>
                <a:cs typeface="Microsoft New Tai Lue" panose="020B0502040204020203" pitchFamily="34" charset="0"/>
              </a:rPr>
              <a:t>Application </a:t>
            </a:r>
            <a:endParaRPr lang="en-US" sz="1700" b="1" dirty="0" smtClean="0">
              <a:solidFill>
                <a:schemeClr val="bg1"/>
              </a:solidFill>
              <a:latin typeface="Microsoft New Tai Lue" panose="020B0502040204020203" pitchFamily="34" charset="0"/>
              <a:cs typeface="Microsoft New Tai Lue" panose="020B0502040204020203" pitchFamily="34" charset="0"/>
            </a:endParaRPr>
          </a:p>
          <a:p>
            <a:r>
              <a:rPr lang="en-US" sz="1700" b="1" dirty="0" smtClean="0">
                <a:solidFill>
                  <a:schemeClr val="bg1"/>
                </a:solidFill>
                <a:latin typeface="Microsoft New Tai Lue" panose="020B0502040204020203" pitchFamily="34" charset="0"/>
                <a:cs typeface="Microsoft New Tai Lue" panose="020B0502040204020203" pitchFamily="34" charset="0"/>
              </a:rPr>
              <a:t>Available </a:t>
            </a:r>
          </a:p>
          <a:p>
            <a:r>
              <a:rPr lang="en-US" sz="1700" b="1" dirty="0" smtClean="0">
                <a:solidFill>
                  <a:schemeClr val="bg1"/>
                </a:solidFill>
                <a:latin typeface="Microsoft New Tai Lue" panose="020B0502040204020203" pitchFamily="34" charset="0"/>
                <a:cs typeface="Microsoft New Tai Lue" panose="020B0502040204020203" pitchFamily="34" charset="0"/>
              </a:rPr>
              <a:t>Memory</a:t>
            </a:r>
            <a:endParaRPr lang="ru-RU" sz="1700" b="1" dirty="0">
              <a:solidFill>
                <a:schemeClr val="bg1"/>
              </a:solidFill>
              <a:cs typeface="Microsoft New Tai Lue" panose="020B0502040204020203" pitchFamily="34" charset="0"/>
            </a:endParaRPr>
          </a:p>
        </p:txBody>
      </p:sp>
      <p:sp>
        <p:nvSpPr>
          <p:cNvPr id="13" name="Rectangle 12"/>
          <p:cNvSpPr/>
          <p:nvPr/>
        </p:nvSpPr>
        <p:spPr>
          <a:xfrm>
            <a:off x="1344256" y="3861048"/>
            <a:ext cx="131400" cy="2376264"/>
          </a:xfrm>
          <a:prstGeom prst="rect">
            <a:avLst/>
          </a:prstGeom>
          <a:solidFill>
            <a:srgbClr val="FFA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p:cNvSpPr/>
          <p:nvPr/>
        </p:nvSpPr>
        <p:spPr>
          <a:xfrm>
            <a:off x="5004048" y="3501008"/>
            <a:ext cx="3096344" cy="2778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latin typeface="Microsoft New Tai Lue" panose="020B0502040204020203" pitchFamily="34" charset="0"/>
                <a:cs typeface="Microsoft New Tai Lue" panose="020B0502040204020203" pitchFamily="34" charset="0"/>
              </a:rPr>
              <a:t>MEMORY</a:t>
            </a:r>
            <a:endParaRPr lang="ru-RU" b="1" dirty="0">
              <a:solidFill>
                <a:schemeClr val="tx1"/>
              </a:solidFill>
              <a:latin typeface="Microsoft New Tai Lue" panose="020B0502040204020203" pitchFamily="34" charset="0"/>
              <a:cs typeface="Microsoft New Tai Lue" panose="020B0502040204020203" pitchFamily="34" charset="0"/>
            </a:endParaRPr>
          </a:p>
        </p:txBody>
      </p:sp>
      <p:sp>
        <p:nvSpPr>
          <p:cNvPr id="15" name="Rectangle 14"/>
          <p:cNvSpPr/>
          <p:nvPr/>
        </p:nvSpPr>
        <p:spPr>
          <a:xfrm>
            <a:off x="6626914" y="3861048"/>
            <a:ext cx="1381839" cy="2376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dirty="0" smtClean="0">
                <a:solidFill>
                  <a:schemeClr val="bg1"/>
                </a:solidFill>
                <a:latin typeface="Microsoft New Tai Lue" panose="020B0502040204020203" pitchFamily="34" charset="0"/>
                <a:cs typeface="Microsoft New Tai Lue" panose="020B0502040204020203" pitchFamily="34" charset="0"/>
              </a:rPr>
              <a:t>Application Available Memory</a:t>
            </a:r>
            <a:endParaRPr lang="ru-RU" sz="1700" b="1" dirty="0">
              <a:solidFill>
                <a:schemeClr val="bg1"/>
              </a:solidFill>
              <a:cs typeface="Microsoft New Tai Lue" panose="020B0502040204020203" pitchFamily="34" charset="0"/>
            </a:endParaRPr>
          </a:p>
        </p:txBody>
      </p:sp>
      <p:sp>
        <p:nvSpPr>
          <p:cNvPr id="16" name="Rectangle 15"/>
          <p:cNvSpPr/>
          <p:nvPr/>
        </p:nvSpPr>
        <p:spPr>
          <a:xfrm>
            <a:off x="5076057" y="3861048"/>
            <a:ext cx="1562580" cy="2376264"/>
          </a:xfrm>
          <a:prstGeom prst="rect">
            <a:avLst/>
          </a:prstGeom>
          <a:solidFill>
            <a:srgbClr val="FFA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326874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decrease</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200" dirty="0" smtClean="0">
                <a:latin typeface="Calibri" panose="020F0502020204030204" pitchFamily="34" charset="0"/>
                <a:cs typeface="Calibri" panose="020F0502020204030204" pitchFamily="34" charset="0"/>
              </a:rPr>
              <a:t>Physical Memory</a:t>
            </a:r>
          </a:p>
          <a:p>
            <a:pPr lvl="1">
              <a:buSzPct val="80000"/>
            </a:pPr>
            <a:r>
              <a:rPr lang="en-US" sz="1800" dirty="0" smtClean="0">
                <a:latin typeface="Calibri" panose="020F0502020204030204" pitchFamily="34" charset="0"/>
                <a:cs typeface="Calibri" panose="020F0502020204030204" pitchFamily="34" charset="0"/>
              </a:rPr>
              <a:t> Fast Memory.</a:t>
            </a:r>
          </a:p>
          <a:p>
            <a:pPr>
              <a:buSzPct val="80000"/>
            </a:pPr>
            <a:r>
              <a:rPr lang="en-US" sz="2200" dirty="0" smtClean="0">
                <a:latin typeface="Calibri" panose="020F0502020204030204" pitchFamily="34" charset="0"/>
                <a:cs typeface="Calibri" panose="020F0502020204030204" pitchFamily="34" charset="0"/>
              </a:rPr>
              <a:t>Virtual Memory</a:t>
            </a:r>
          </a:p>
          <a:p>
            <a:pPr lvl="1">
              <a:buSzPct val="80000"/>
            </a:pPr>
            <a:r>
              <a:rPr lang="en-US" sz="1800" dirty="0" smtClean="0">
                <a:latin typeface="Calibri" panose="020F0502020204030204" pitchFamily="34" charset="0"/>
                <a:cs typeface="Calibri" panose="020F0502020204030204" pitchFamily="34" charset="0"/>
              </a:rPr>
              <a:t>Much slower memory. Using when physical memory is not enough. </a:t>
            </a:r>
            <a:endParaRPr lang="en-US" sz="1800" dirty="0">
              <a:latin typeface="Calibri" panose="020F0502020204030204" pitchFamily="34" charset="0"/>
              <a:cs typeface="Calibri" panose="020F0502020204030204" pitchFamily="34" charset="0"/>
            </a:endParaRPr>
          </a:p>
        </p:txBody>
      </p:sp>
      <p:sp>
        <p:nvSpPr>
          <p:cNvPr id="6" name="Rectangle 5"/>
          <p:cNvSpPr/>
          <p:nvPr/>
        </p:nvSpPr>
        <p:spPr>
          <a:xfrm>
            <a:off x="1187624" y="3501008"/>
            <a:ext cx="6912768"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209328" y="4104508"/>
            <a:ext cx="3578696"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Physical Memory</a:t>
            </a:r>
            <a:endParaRPr lang="ru-RU" dirty="0"/>
          </a:p>
        </p:txBody>
      </p:sp>
      <p:sp>
        <p:nvSpPr>
          <p:cNvPr id="12" name="Rectangle 11"/>
          <p:cNvSpPr/>
          <p:nvPr/>
        </p:nvSpPr>
        <p:spPr>
          <a:xfrm>
            <a:off x="4788024" y="4104508"/>
            <a:ext cx="3312368"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Virtual Memory</a:t>
            </a:r>
            <a:endParaRPr lang="ru-RU" dirty="0"/>
          </a:p>
        </p:txBody>
      </p:sp>
      <p:sp>
        <p:nvSpPr>
          <p:cNvPr id="13" name="Rectangle 12"/>
          <p:cNvSpPr/>
          <p:nvPr/>
        </p:nvSpPr>
        <p:spPr>
          <a:xfrm>
            <a:off x="1551112" y="4509120"/>
            <a:ext cx="2948880" cy="1728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Memory</a:t>
            </a:r>
            <a:endParaRPr lang="ru-RU" dirty="0"/>
          </a:p>
        </p:txBody>
      </p:sp>
      <p:sp>
        <p:nvSpPr>
          <p:cNvPr id="14" name="Rectangle 13"/>
          <p:cNvSpPr/>
          <p:nvPr/>
        </p:nvSpPr>
        <p:spPr>
          <a:xfrm>
            <a:off x="1344256" y="4509120"/>
            <a:ext cx="144016"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7915788" y="4523713"/>
            <a:ext cx="144016"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74372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decrease</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200" dirty="0" smtClean="0">
                <a:latin typeface="Calibri" panose="020F0502020204030204" pitchFamily="34" charset="0"/>
                <a:cs typeface="Calibri" panose="020F0502020204030204" pitchFamily="34" charset="0"/>
              </a:rPr>
              <a:t>Physical Memory</a:t>
            </a:r>
          </a:p>
          <a:p>
            <a:pPr lvl="1">
              <a:buSzPct val="80000"/>
            </a:pPr>
            <a:r>
              <a:rPr lang="en-US" sz="1800" dirty="0" smtClean="0">
                <a:latin typeface="Calibri" panose="020F0502020204030204" pitchFamily="34" charset="0"/>
                <a:cs typeface="Calibri" panose="020F0502020204030204" pitchFamily="34" charset="0"/>
              </a:rPr>
              <a:t> Fast Memory.</a:t>
            </a:r>
          </a:p>
          <a:p>
            <a:pPr>
              <a:buSzPct val="80000"/>
            </a:pPr>
            <a:r>
              <a:rPr lang="en-US" sz="2200" dirty="0" smtClean="0">
                <a:latin typeface="Calibri" panose="020F0502020204030204" pitchFamily="34" charset="0"/>
                <a:cs typeface="Calibri" panose="020F0502020204030204" pitchFamily="34" charset="0"/>
              </a:rPr>
              <a:t>Virtual Memory</a:t>
            </a:r>
          </a:p>
          <a:p>
            <a:pPr lvl="1">
              <a:buSzPct val="80000"/>
            </a:pPr>
            <a:r>
              <a:rPr lang="en-US" sz="1800" dirty="0" smtClean="0">
                <a:latin typeface="Calibri" panose="020F0502020204030204" pitchFamily="34" charset="0"/>
                <a:cs typeface="Calibri" panose="020F0502020204030204" pitchFamily="34" charset="0"/>
              </a:rPr>
              <a:t>Much slower memory. Using when physical memory is not enough. </a:t>
            </a:r>
            <a:endParaRPr lang="en-US" sz="1800" dirty="0">
              <a:latin typeface="Calibri" panose="020F0502020204030204" pitchFamily="34" charset="0"/>
              <a:cs typeface="Calibri" panose="020F0502020204030204" pitchFamily="34" charset="0"/>
            </a:endParaRPr>
          </a:p>
        </p:txBody>
      </p:sp>
      <p:sp>
        <p:nvSpPr>
          <p:cNvPr id="6" name="Rectangle 5"/>
          <p:cNvSpPr/>
          <p:nvPr/>
        </p:nvSpPr>
        <p:spPr>
          <a:xfrm>
            <a:off x="1187624" y="3501008"/>
            <a:ext cx="6912768"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209328" y="4104508"/>
            <a:ext cx="3578696"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Physical Memory</a:t>
            </a:r>
            <a:endParaRPr lang="ru-RU" dirty="0"/>
          </a:p>
        </p:txBody>
      </p:sp>
      <p:sp>
        <p:nvSpPr>
          <p:cNvPr id="12" name="Rectangle 11"/>
          <p:cNvSpPr/>
          <p:nvPr/>
        </p:nvSpPr>
        <p:spPr>
          <a:xfrm>
            <a:off x="4788024" y="4104508"/>
            <a:ext cx="3312368"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Virtual Memory</a:t>
            </a:r>
            <a:endParaRPr lang="ru-RU" dirty="0"/>
          </a:p>
        </p:txBody>
      </p:sp>
      <p:sp>
        <p:nvSpPr>
          <p:cNvPr id="13" name="Rectangle 12"/>
          <p:cNvSpPr/>
          <p:nvPr/>
        </p:nvSpPr>
        <p:spPr>
          <a:xfrm>
            <a:off x="4032528" y="4509120"/>
            <a:ext cx="2948880" cy="1728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Memory</a:t>
            </a:r>
            <a:endParaRPr lang="ru-RU" dirty="0"/>
          </a:p>
        </p:txBody>
      </p:sp>
      <p:sp>
        <p:nvSpPr>
          <p:cNvPr id="14" name="Rectangle 13"/>
          <p:cNvSpPr/>
          <p:nvPr/>
        </p:nvSpPr>
        <p:spPr>
          <a:xfrm>
            <a:off x="1344255" y="4509120"/>
            <a:ext cx="2647685"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7570636" y="4523713"/>
            <a:ext cx="489168"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41337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decrease</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200" dirty="0" smtClean="0">
                <a:latin typeface="Calibri" panose="020F0502020204030204" pitchFamily="34" charset="0"/>
                <a:cs typeface="Calibri" panose="020F0502020204030204" pitchFamily="34" charset="0"/>
              </a:rPr>
              <a:t>Garbage Collector know that there are too less memory left, so it increase garbage collection procedure up to 50 times. </a:t>
            </a:r>
          </a:p>
          <a:p>
            <a:pPr>
              <a:buSzPct val="80000"/>
            </a:pPr>
            <a:r>
              <a:rPr lang="en-US" sz="2200" dirty="0" smtClean="0">
                <a:latin typeface="Calibri" panose="020F0502020204030204" pitchFamily="34" charset="0"/>
                <a:cs typeface="Calibri" panose="020F0502020204030204" pitchFamily="34" charset="0"/>
              </a:rPr>
              <a:t>But it does not help, because leaked memory objects are not reachable for GC.</a:t>
            </a:r>
            <a:endParaRPr lang="en-US" sz="1800" dirty="0">
              <a:latin typeface="Calibri" panose="020F0502020204030204" pitchFamily="34" charset="0"/>
              <a:cs typeface="Calibri" panose="020F0502020204030204" pitchFamily="34" charset="0"/>
            </a:endParaRPr>
          </a:p>
        </p:txBody>
      </p:sp>
      <p:sp>
        <p:nvSpPr>
          <p:cNvPr id="6" name="Rectangle 5"/>
          <p:cNvSpPr/>
          <p:nvPr/>
        </p:nvSpPr>
        <p:spPr>
          <a:xfrm>
            <a:off x="1187624" y="3501008"/>
            <a:ext cx="6912768"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209328" y="4104508"/>
            <a:ext cx="3578696"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Physical Memory</a:t>
            </a:r>
            <a:endParaRPr lang="ru-RU" dirty="0"/>
          </a:p>
        </p:txBody>
      </p:sp>
      <p:sp>
        <p:nvSpPr>
          <p:cNvPr id="12" name="Rectangle 11"/>
          <p:cNvSpPr/>
          <p:nvPr/>
        </p:nvSpPr>
        <p:spPr>
          <a:xfrm>
            <a:off x="4788024" y="4104508"/>
            <a:ext cx="3312368"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Virtual Memory</a:t>
            </a:r>
            <a:endParaRPr lang="ru-RU" dirty="0"/>
          </a:p>
        </p:txBody>
      </p:sp>
      <p:sp>
        <p:nvSpPr>
          <p:cNvPr id="13" name="Rectangle 12"/>
          <p:cNvSpPr/>
          <p:nvPr/>
        </p:nvSpPr>
        <p:spPr>
          <a:xfrm>
            <a:off x="4032528" y="4509120"/>
            <a:ext cx="2948880" cy="1728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Memory</a:t>
            </a:r>
            <a:endParaRPr lang="ru-RU" dirty="0"/>
          </a:p>
        </p:txBody>
      </p:sp>
      <p:sp>
        <p:nvSpPr>
          <p:cNvPr id="14" name="Rectangle 13"/>
          <p:cNvSpPr/>
          <p:nvPr/>
        </p:nvSpPr>
        <p:spPr>
          <a:xfrm>
            <a:off x="1344255" y="4509120"/>
            <a:ext cx="2647685"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7133808" y="4523713"/>
            <a:ext cx="925996"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2438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1841748" y="1556792"/>
            <a:ext cx="8280920"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400" dirty="0" smtClean="0">
                <a:latin typeface="Microsoft New Tai Lue" panose="020B0502040204020203" pitchFamily="34" charset="0"/>
                <a:ea typeface="MS PMincho" panose="02020600040205080304" pitchFamily="18" charset="-128"/>
                <a:cs typeface="Microsoft New Tai Lue" panose="020B0502040204020203" pitchFamily="34" charset="0"/>
              </a:rPr>
              <a:t>Garbage Collection in .NET</a:t>
            </a:r>
          </a:p>
          <a:p>
            <a:endParaRPr lang="ru-RU" sz="2400" dirty="0"/>
          </a:p>
        </p:txBody>
      </p:sp>
      <p:sp>
        <p:nvSpPr>
          <p:cNvPr id="5" name="TextBox 4"/>
          <p:cNvSpPr txBox="1"/>
          <p:nvPr/>
        </p:nvSpPr>
        <p:spPr>
          <a:xfrm>
            <a:off x="1841748" y="2761764"/>
            <a:ext cx="8496944" cy="461665"/>
          </a:xfrm>
          <a:prstGeom prst="rect">
            <a:avLst/>
          </a:prstGeom>
          <a:noFill/>
        </p:spPr>
        <p:txBody>
          <a:bodyPr wrap="square" rtlCol="0">
            <a:spAutoFit/>
          </a:bodyPr>
          <a:lstStyle>
            <a:defPPr>
              <a:defRPr lang="ru-RU"/>
            </a:defPPr>
            <a:lvl1pPr>
              <a:spcAft>
                <a:spcPts val="1200"/>
              </a:spcAft>
              <a:defRPr sz="2800">
                <a:latin typeface="Microsoft New Tai Lue" panose="020B0502040204020203" pitchFamily="34" charset="0"/>
                <a:ea typeface="MS PMincho" panose="02020600040205080304" pitchFamily="18" charset="-128"/>
                <a:cs typeface="Microsoft New Tai Lue" panose="020B0502040204020203" pitchFamily="34" charset="0"/>
              </a:defRPr>
            </a:lvl1pPr>
          </a:lstStyle>
          <a:p>
            <a:r>
              <a:rPr lang="en-US" sz="2400" dirty="0"/>
              <a:t>How memory leaks affect enterprise applications</a:t>
            </a:r>
            <a:r>
              <a:rPr lang="en-US" sz="2400" dirty="0"/>
              <a:t>.</a:t>
            </a:r>
          </a:p>
        </p:txBody>
      </p:sp>
      <p:sp>
        <p:nvSpPr>
          <p:cNvPr id="6" name="TextBox 5"/>
          <p:cNvSpPr txBox="1"/>
          <p:nvPr/>
        </p:nvSpPr>
        <p:spPr>
          <a:xfrm>
            <a:off x="1841748" y="3985900"/>
            <a:ext cx="6264696" cy="461665"/>
          </a:xfrm>
          <a:prstGeom prst="rect">
            <a:avLst/>
          </a:prstGeom>
          <a:noFill/>
        </p:spPr>
        <p:txBody>
          <a:bodyPr wrap="square" rtlCol="0">
            <a:spAutoFit/>
          </a:bodyPr>
          <a:lstStyle/>
          <a:p>
            <a:pPr>
              <a:spcAft>
                <a:spcPts val="1200"/>
              </a:spcAft>
            </a:pPr>
            <a:r>
              <a:rPr lang="en-US" sz="2400" dirty="0" smtClean="0">
                <a:latin typeface="Microsoft New Tai Lue" panose="020B0502040204020203" pitchFamily="34" charset="0"/>
                <a:ea typeface="MS PMincho" panose="02020600040205080304" pitchFamily="18" charset="-128"/>
                <a:cs typeface="Microsoft New Tai Lue" panose="020B0502040204020203" pitchFamily="34" charset="0"/>
              </a:rPr>
              <a:t>Memory Leak root causes</a:t>
            </a:r>
            <a:r>
              <a:rPr lang="en-US" sz="1600" dirty="0" smtClean="0">
                <a:latin typeface="Microsoft New Tai Lue" panose="020B0502040204020203" pitchFamily="34" charset="0"/>
                <a:ea typeface="MS PMincho" panose="02020600040205080304" pitchFamily="18" charset="-128"/>
                <a:cs typeface="Microsoft New Tai Lue" panose="020B0502040204020203" pitchFamily="34" charset="0"/>
              </a:rPr>
              <a:t>.</a:t>
            </a:r>
            <a:endParaRPr lang="en-US" sz="1600" dirty="0">
              <a:latin typeface="Microsoft New Tai Lue" panose="020B0502040204020203" pitchFamily="34" charset="0"/>
              <a:ea typeface="MS PMincho" panose="02020600040205080304" pitchFamily="18" charset="-128"/>
              <a:cs typeface="Microsoft New Tai Lue" panose="020B0502040204020203" pitchFamily="34" charset="0"/>
            </a:endParaRPr>
          </a:p>
        </p:txBody>
      </p:sp>
      <p:sp>
        <p:nvSpPr>
          <p:cNvPr id="7" name="TextBox 6"/>
          <p:cNvSpPr txBox="1"/>
          <p:nvPr/>
        </p:nvSpPr>
        <p:spPr>
          <a:xfrm>
            <a:off x="1841748" y="5138028"/>
            <a:ext cx="8496944" cy="461665"/>
          </a:xfrm>
          <a:prstGeom prst="rect">
            <a:avLst/>
          </a:prstGeom>
          <a:noFill/>
        </p:spPr>
        <p:txBody>
          <a:bodyPr wrap="square" rtlCol="0">
            <a:spAutoFit/>
          </a:bodyPr>
          <a:lstStyle/>
          <a:p>
            <a:r>
              <a:rPr lang="en-US" sz="2400" dirty="0">
                <a:latin typeface="Microsoft New Tai Lue" panose="020B0502040204020203" pitchFamily="34" charset="0"/>
                <a:ea typeface="MS PMincho" panose="02020600040205080304" pitchFamily="18" charset="-128"/>
                <a:cs typeface="Microsoft New Tai Lue" panose="020B0502040204020203" pitchFamily="34" charset="0"/>
              </a:rPr>
              <a:t>Memory profiling and memory leak detection tools</a:t>
            </a:r>
            <a:r>
              <a:rPr lang="en-US" sz="2400" dirty="0">
                <a:latin typeface="Microsoft New Tai Lue" panose="020B0502040204020203" pitchFamily="34" charset="0"/>
                <a:ea typeface="MS PMincho" panose="02020600040205080304" pitchFamily="18" charset="-128"/>
                <a:cs typeface="Microsoft New Tai Lue" panose="020B0502040204020203" pitchFamily="34" charset="0"/>
              </a:rPr>
              <a:t>.</a:t>
            </a:r>
            <a:endParaRPr lang="en-US" sz="2400" dirty="0">
              <a:latin typeface="Microsoft New Tai Lue" panose="020B0502040204020203" pitchFamily="34" charset="0"/>
              <a:ea typeface="MS PMincho" panose="02020600040205080304" pitchFamily="18" charset="-128"/>
              <a:cs typeface="Microsoft New Tai Lue" panose="020B0502040204020203" pitchFamily="34" charset="0"/>
            </a:endParaRPr>
          </a:p>
        </p:txBody>
      </p:sp>
      <p:sp>
        <p:nvSpPr>
          <p:cNvPr id="8" name="Rectangle 7"/>
          <p:cNvSpPr/>
          <p:nvPr/>
        </p:nvSpPr>
        <p:spPr>
          <a:xfrm rot="5400000">
            <a:off x="2951820" y="-105891"/>
            <a:ext cx="576064" cy="2808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rot="16200000">
            <a:off x="-3239755" y="2754544"/>
            <a:ext cx="849472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400" b="1" dirty="0" smtClean="0">
                <a:latin typeface="Microsoft New Tai Lue" panose="020B0502040204020203" pitchFamily="34" charset="0"/>
                <a:cs typeface="Microsoft New Tai Lue" panose="020B0502040204020203" pitchFamily="34" charset="0"/>
              </a:rPr>
              <a:t>AGENDA</a:t>
            </a:r>
            <a:endParaRPr lang="en-US" sz="8400" b="1" dirty="0">
              <a:latin typeface="Microsoft New Tai Lue" panose="020B0502040204020203" pitchFamily="34" charset="0"/>
              <a:cs typeface="Microsoft New Tai Lue" panose="020B0502040204020203" pitchFamily="34" charset="0"/>
            </a:endParaRPr>
          </a:p>
        </p:txBody>
      </p:sp>
      <p:sp>
        <p:nvSpPr>
          <p:cNvPr id="11" name="TextBox 10"/>
          <p:cNvSpPr txBox="1"/>
          <p:nvPr/>
        </p:nvSpPr>
        <p:spPr>
          <a:xfrm>
            <a:off x="1942331" y="1086482"/>
            <a:ext cx="2448272" cy="461665"/>
          </a:xfrm>
          <a:prstGeom prst="rect">
            <a:avLst/>
          </a:prstGeom>
          <a:no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1</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cxnSp>
        <p:nvCxnSpPr>
          <p:cNvPr id="15" name="Straight Connector 14"/>
          <p:cNvCxnSpPr/>
          <p:nvPr/>
        </p:nvCxnSpPr>
        <p:spPr>
          <a:xfrm>
            <a:off x="1640880" y="0"/>
            <a:ext cx="6350" cy="685800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rot="5400000">
            <a:off x="2957872" y="1059704"/>
            <a:ext cx="576064" cy="28083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991816" y="2260722"/>
            <a:ext cx="2448272" cy="461665"/>
          </a:xfrm>
          <a:prstGeom prst="rect">
            <a:avLst/>
          </a:prstGeom>
          <a:no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2</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
        <p:nvSpPr>
          <p:cNvPr id="19" name="Rectangle 18"/>
          <p:cNvSpPr/>
          <p:nvPr/>
        </p:nvSpPr>
        <p:spPr>
          <a:xfrm rot="5400000">
            <a:off x="2957872" y="2294181"/>
            <a:ext cx="576064" cy="280831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991816" y="3495199"/>
            <a:ext cx="2448272" cy="461665"/>
          </a:xfrm>
          <a:prstGeom prst="rect">
            <a:avLst/>
          </a:prstGeom>
          <a:no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3</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
        <p:nvSpPr>
          <p:cNvPr id="25" name="Rectangle 24"/>
          <p:cNvSpPr/>
          <p:nvPr/>
        </p:nvSpPr>
        <p:spPr>
          <a:xfrm rot="5400000">
            <a:off x="2957872" y="3445840"/>
            <a:ext cx="576064" cy="28083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991816" y="4646858"/>
            <a:ext cx="2448272" cy="461665"/>
          </a:xfrm>
          <a:prstGeom prst="rect">
            <a:avLst/>
          </a:prstGeom>
          <a:no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4</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9136636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Types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Memory leak in </a:t>
            </a:r>
            <a:r>
              <a:rPr lang="en-US" sz="2400" b="1" dirty="0" smtClean="0"/>
              <a:t>managed</a:t>
            </a:r>
            <a:r>
              <a:rPr lang="en-US" sz="2400" dirty="0" smtClean="0"/>
              <a:t> heap</a:t>
            </a:r>
          </a:p>
          <a:p>
            <a:pPr lvl="1"/>
            <a:r>
              <a:rPr lang="en-US" sz="2000" dirty="0" smtClean="0"/>
              <a:t>Unintended reference keeping managed object alive</a:t>
            </a:r>
          </a:p>
          <a:p>
            <a:pPr lvl="1"/>
            <a:r>
              <a:rPr lang="en-US" sz="2000" dirty="0"/>
              <a:t>Aggregating object references</a:t>
            </a:r>
          </a:p>
          <a:p>
            <a:pPr lvl="1"/>
            <a:r>
              <a:rPr lang="en-US" sz="2000" dirty="0"/>
              <a:t>Delegates (closure context variables</a:t>
            </a:r>
            <a:r>
              <a:rPr lang="en-US" sz="2000" dirty="0" smtClean="0"/>
              <a:t>)</a:t>
            </a:r>
          </a:p>
          <a:p>
            <a:pPr lvl="1"/>
            <a:endParaRPr lang="en-US" sz="2000" dirty="0" smtClean="0"/>
          </a:p>
          <a:p>
            <a:pPr marL="0" indent="0">
              <a:buNone/>
            </a:pPr>
            <a:r>
              <a:rPr lang="en-US" sz="2400" dirty="0" smtClean="0"/>
              <a:t>Memory leak in </a:t>
            </a:r>
            <a:r>
              <a:rPr lang="en-US" sz="2400" b="1" dirty="0" smtClean="0"/>
              <a:t>unmanaged</a:t>
            </a:r>
            <a:r>
              <a:rPr lang="en-US" sz="2400" dirty="0" smtClean="0"/>
              <a:t> heap</a:t>
            </a:r>
            <a:endParaRPr lang="en-US" sz="2400" dirty="0"/>
          </a:p>
          <a:p>
            <a:pPr lvl="1"/>
            <a:r>
              <a:rPr lang="en-US" sz="2000" dirty="0" smtClean="0"/>
              <a:t>Resource disposing omitting</a:t>
            </a:r>
          </a:p>
        </p:txBody>
      </p:sp>
    </p:spTree>
    <p:extLst>
      <p:ext uri="{BB962C8B-B14F-4D97-AF65-F5344CB8AC3E}">
        <p14:creationId xmlns:p14="http://schemas.microsoft.com/office/powerpoint/2010/main" val="19990738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1"/>
          <p:cNvSpPr/>
          <p:nvPr/>
        </p:nvSpPr>
        <p:spPr>
          <a:xfrm>
            <a:off x="13066" y="2708920"/>
            <a:ext cx="9130934" cy="1728192"/>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6485"/>
            <a:ext cx="9144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82855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Managed Heap memory leak usually means that GC can reach the leaked object, but treat it not as garbage due to active references.</a:t>
            </a:r>
          </a:p>
          <a:p>
            <a:pPr marL="457200" lvl="1" indent="0">
              <a:buNone/>
            </a:pPr>
            <a:endParaRPr lang="en-US" sz="2000" dirty="0" smtClean="0"/>
          </a:p>
        </p:txBody>
      </p:sp>
      <p:sp>
        <p:nvSpPr>
          <p:cNvPr id="10" name="TextBox 9"/>
          <p:cNvSpPr txBox="1"/>
          <p:nvPr/>
        </p:nvSpPr>
        <p:spPr>
          <a:xfrm>
            <a:off x="1109420" y="2996952"/>
            <a:ext cx="7285199" cy="3139321"/>
          </a:xfrm>
          <a:prstGeom prst="rect">
            <a:avLst/>
          </a:prstGeom>
          <a:solidFill>
            <a:schemeClr val="tx1">
              <a:lumMod val="75000"/>
              <a:lumOff val="25000"/>
            </a:schemeClr>
          </a:solidFill>
        </p:spPr>
        <p:txBody>
          <a:bodyPr wrap="none" rtlCol="0">
            <a:spAutoFit/>
          </a:bodyPr>
          <a:lstStyle/>
          <a:p>
            <a:r>
              <a:rPr lang="en-US" dirty="0">
                <a:solidFill>
                  <a:schemeClr val="tx2">
                    <a:lumMod val="40000"/>
                    <a:lumOff val="60000"/>
                  </a:schemeClr>
                </a:solidFill>
              </a:rPr>
              <a:t>public static class </a:t>
            </a:r>
            <a:r>
              <a:rPr lang="en-US" dirty="0" err="1">
                <a:solidFill>
                  <a:schemeClr val="bg1"/>
                </a:solidFill>
              </a:rPr>
              <a:t>SomethingFactory</a:t>
            </a:r>
            <a:endParaRPr lang="en-US" dirty="0">
              <a:solidFill>
                <a:schemeClr val="bg1"/>
              </a:solidFill>
            </a:endParaRPr>
          </a:p>
          <a:p>
            <a:r>
              <a:rPr lang="en-US" dirty="0">
                <a:solidFill>
                  <a:schemeClr val="bg1"/>
                </a:solidFill>
              </a:rPr>
              <a:t>{</a:t>
            </a:r>
          </a:p>
          <a:p>
            <a:r>
              <a:rPr lang="en-US" dirty="0">
                <a:solidFill>
                  <a:schemeClr val="bg1"/>
                </a:solidFill>
              </a:rPr>
              <a:t>    </a:t>
            </a:r>
            <a:r>
              <a:rPr lang="en-US" dirty="0">
                <a:solidFill>
                  <a:schemeClr val="tx2">
                    <a:lumMod val="40000"/>
                    <a:lumOff val="60000"/>
                  </a:schemeClr>
                </a:solidFill>
              </a:rPr>
              <a:t>private static </a:t>
            </a:r>
            <a:r>
              <a:rPr lang="en-US" dirty="0">
                <a:solidFill>
                  <a:schemeClr val="bg1"/>
                </a:solidFill>
              </a:rPr>
              <a:t>List&lt;Something&gt; </a:t>
            </a:r>
            <a:r>
              <a:rPr lang="en-US" dirty="0" err="1">
                <a:solidFill>
                  <a:schemeClr val="bg1"/>
                </a:solidFill>
              </a:rPr>
              <a:t>listOfSomethings</a:t>
            </a:r>
            <a:r>
              <a:rPr lang="en-US" dirty="0">
                <a:solidFill>
                  <a:schemeClr val="bg1"/>
                </a:solidFill>
              </a:rPr>
              <a:t> = </a:t>
            </a:r>
            <a:r>
              <a:rPr lang="en-US" dirty="0">
                <a:solidFill>
                  <a:schemeClr val="tx2">
                    <a:lumMod val="40000"/>
                    <a:lumOff val="60000"/>
                  </a:schemeClr>
                </a:solidFill>
              </a:rPr>
              <a:t>new</a:t>
            </a:r>
            <a:r>
              <a:rPr lang="en-US" dirty="0">
                <a:solidFill>
                  <a:schemeClr val="bg1"/>
                </a:solidFill>
              </a:rPr>
              <a:t> List&lt;Something&gt;();</a:t>
            </a:r>
          </a:p>
          <a:p>
            <a:endParaRPr lang="en-US" dirty="0">
              <a:solidFill>
                <a:schemeClr val="bg1"/>
              </a:solidFill>
            </a:endParaRPr>
          </a:p>
          <a:p>
            <a:r>
              <a:rPr lang="en-US" dirty="0">
                <a:solidFill>
                  <a:schemeClr val="tx2">
                    <a:lumMod val="40000"/>
                    <a:lumOff val="60000"/>
                  </a:schemeClr>
                </a:solidFill>
              </a:rPr>
              <a:t>    public static </a:t>
            </a:r>
            <a:r>
              <a:rPr lang="en-US" dirty="0">
                <a:solidFill>
                  <a:schemeClr val="bg1"/>
                </a:solidFill>
              </a:rPr>
              <a:t>Something </a:t>
            </a:r>
            <a:r>
              <a:rPr lang="en-US" dirty="0" err="1">
                <a:solidFill>
                  <a:schemeClr val="bg1"/>
                </a:solidFill>
              </a:rPr>
              <a:t>CreateSomething</a:t>
            </a:r>
            <a:r>
              <a:rPr lang="en-US" dirty="0">
                <a:solidFill>
                  <a:schemeClr val="bg1"/>
                </a:solidFill>
              </a:rPr>
              <a:t>()</a:t>
            </a:r>
          </a:p>
          <a:p>
            <a:r>
              <a:rPr lang="en-US" dirty="0">
                <a:solidFill>
                  <a:schemeClr val="bg1"/>
                </a:solidFill>
              </a:rPr>
              <a:t>    {</a:t>
            </a:r>
          </a:p>
          <a:p>
            <a:r>
              <a:rPr lang="en-US" dirty="0">
                <a:solidFill>
                  <a:schemeClr val="bg1"/>
                </a:solidFill>
              </a:rPr>
              <a:t>        </a:t>
            </a:r>
            <a:r>
              <a:rPr lang="en-US" dirty="0" err="1">
                <a:solidFill>
                  <a:schemeClr val="tx2">
                    <a:lumMod val="40000"/>
                    <a:lumOff val="60000"/>
                  </a:schemeClr>
                </a:solidFill>
              </a:rPr>
              <a:t>var</a:t>
            </a:r>
            <a:r>
              <a:rPr lang="en-US" dirty="0">
                <a:solidFill>
                  <a:schemeClr val="tx2">
                    <a:lumMod val="40000"/>
                    <a:lumOff val="60000"/>
                  </a:schemeClr>
                </a:solidFill>
              </a:rPr>
              <a:t> </a:t>
            </a:r>
            <a:r>
              <a:rPr lang="en-US" dirty="0">
                <a:solidFill>
                  <a:schemeClr val="bg1"/>
                </a:solidFill>
              </a:rPr>
              <a:t>something = </a:t>
            </a:r>
            <a:r>
              <a:rPr lang="en-US" dirty="0">
                <a:solidFill>
                  <a:schemeClr val="tx2">
                    <a:lumMod val="40000"/>
                    <a:lumOff val="60000"/>
                  </a:schemeClr>
                </a:solidFill>
              </a:rPr>
              <a:t>new</a:t>
            </a:r>
            <a:r>
              <a:rPr lang="en-US" dirty="0">
                <a:solidFill>
                  <a:schemeClr val="bg1"/>
                </a:solidFill>
              </a:rPr>
              <a:t> Something();</a:t>
            </a:r>
          </a:p>
          <a:p>
            <a:r>
              <a:rPr lang="en-US" dirty="0">
                <a:solidFill>
                  <a:schemeClr val="bg1"/>
                </a:solidFill>
              </a:rPr>
              <a:t>        </a:t>
            </a:r>
            <a:r>
              <a:rPr lang="en-US" dirty="0" err="1">
                <a:solidFill>
                  <a:schemeClr val="bg1"/>
                </a:solidFill>
              </a:rPr>
              <a:t>listOfSomethings.Add</a:t>
            </a:r>
            <a:r>
              <a:rPr lang="en-US" dirty="0">
                <a:solidFill>
                  <a:schemeClr val="bg1"/>
                </a:solidFill>
              </a:rPr>
              <a:t>(something);</a:t>
            </a:r>
          </a:p>
          <a:p>
            <a:r>
              <a:rPr lang="en-US" dirty="0">
                <a:solidFill>
                  <a:schemeClr val="bg1"/>
                </a:solidFill>
              </a:rPr>
              <a:t>        </a:t>
            </a:r>
            <a:r>
              <a:rPr lang="en-US" dirty="0">
                <a:solidFill>
                  <a:schemeClr val="tx2">
                    <a:lumMod val="40000"/>
                    <a:lumOff val="60000"/>
                  </a:schemeClr>
                </a:solidFill>
              </a:rPr>
              <a:t>return</a:t>
            </a:r>
            <a:r>
              <a:rPr lang="en-US" dirty="0">
                <a:solidFill>
                  <a:schemeClr val="bg1"/>
                </a:solidFill>
              </a:rPr>
              <a:t> something;</a:t>
            </a:r>
          </a:p>
          <a:p>
            <a:r>
              <a:rPr lang="en-US" dirty="0">
                <a:solidFill>
                  <a:schemeClr val="bg1"/>
                </a:solidFill>
              </a:rPr>
              <a:t>    }</a:t>
            </a:r>
          </a:p>
          <a:p>
            <a:r>
              <a:rPr lang="en-US" dirty="0">
                <a:solidFill>
                  <a:schemeClr val="bg1"/>
                </a:solidFill>
              </a:rPr>
              <a:t>}</a:t>
            </a:r>
            <a:endParaRPr lang="ru-RU" dirty="0">
              <a:solidFill>
                <a:schemeClr val="bg1"/>
              </a:solidFill>
            </a:endParaRPr>
          </a:p>
        </p:txBody>
      </p:sp>
    </p:spTree>
    <p:extLst>
      <p:ext uri="{BB962C8B-B14F-4D97-AF65-F5344CB8AC3E}">
        <p14:creationId xmlns:p14="http://schemas.microsoft.com/office/powerpoint/2010/main" val="12459014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1"/>
          <p:cNvSpPr/>
          <p:nvPr/>
        </p:nvSpPr>
        <p:spPr>
          <a:xfrm>
            <a:off x="13066" y="2708920"/>
            <a:ext cx="9130934" cy="1728192"/>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6485"/>
            <a:ext cx="9144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281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Event Handlers might be a source of memory leaks.</a:t>
            </a:r>
          </a:p>
          <a:p>
            <a:r>
              <a:rPr lang="en-US" sz="2400" dirty="0"/>
              <a:t>If you subscribe to an event on object1 from object2, then do object2.Dispose() and pretend it doesn't exist (and drop out all references from your code), there is an implicit reference in object1's event that will prevent object2 from being garbage collected.</a:t>
            </a:r>
            <a:endParaRPr lang="en-US" sz="2400" dirty="0" smtClean="0"/>
          </a:p>
          <a:p>
            <a:pPr marL="457200" lvl="1" indent="0">
              <a:buNone/>
            </a:pPr>
            <a:endParaRPr lang="en-US" sz="2000" dirty="0" smtClean="0"/>
          </a:p>
        </p:txBody>
      </p:sp>
      <p:sp>
        <p:nvSpPr>
          <p:cNvPr id="10" name="TextBox 9"/>
          <p:cNvSpPr txBox="1"/>
          <p:nvPr/>
        </p:nvSpPr>
        <p:spPr>
          <a:xfrm>
            <a:off x="1791981" y="4017531"/>
            <a:ext cx="5622820" cy="2308324"/>
          </a:xfrm>
          <a:prstGeom prst="rect">
            <a:avLst/>
          </a:prstGeom>
          <a:solidFill>
            <a:schemeClr val="tx1">
              <a:lumMod val="75000"/>
              <a:lumOff val="25000"/>
            </a:schemeClr>
          </a:solidFill>
        </p:spPr>
        <p:txBody>
          <a:bodyPr wrap="square" rtlCol="0">
            <a:spAutoFit/>
          </a:bodyPr>
          <a:lstStyle/>
          <a:p>
            <a:r>
              <a:rPr lang="en-US" dirty="0" err="1">
                <a:solidFill>
                  <a:schemeClr val="bg1"/>
                </a:solidFill>
              </a:rPr>
              <a:t>MyType</a:t>
            </a:r>
            <a:r>
              <a:rPr lang="en-US" dirty="0">
                <a:solidFill>
                  <a:schemeClr val="bg1"/>
                </a:solidFill>
              </a:rPr>
              <a:t> object2 = </a:t>
            </a:r>
            <a:r>
              <a:rPr lang="en-US" dirty="0">
                <a:solidFill>
                  <a:schemeClr val="tx2">
                    <a:lumMod val="40000"/>
                    <a:lumOff val="60000"/>
                  </a:schemeClr>
                </a:solidFill>
              </a:rPr>
              <a:t>new</a:t>
            </a:r>
            <a:r>
              <a:rPr lang="en-US" dirty="0">
                <a:solidFill>
                  <a:schemeClr val="bg1"/>
                </a:solidFill>
              </a:rPr>
              <a:t> </a:t>
            </a:r>
            <a:r>
              <a:rPr lang="en-US" dirty="0" err="1">
                <a:solidFill>
                  <a:schemeClr val="bg1"/>
                </a:solidFill>
              </a:rPr>
              <a:t>MyType</a:t>
            </a:r>
            <a:r>
              <a:rPr lang="en-US" dirty="0">
                <a:solidFill>
                  <a:schemeClr val="bg1"/>
                </a:solidFill>
              </a:rPr>
              <a:t>();</a:t>
            </a:r>
          </a:p>
          <a:p>
            <a:endParaRPr lang="en-US" dirty="0">
              <a:solidFill>
                <a:schemeClr val="bg1"/>
              </a:solidFill>
            </a:endParaRPr>
          </a:p>
          <a:p>
            <a:r>
              <a:rPr lang="en-US" dirty="0" smtClean="0">
                <a:solidFill>
                  <a:schemeClr val="bg1"/>
                </a:solidFill>
              </a:rPr>
              <a:t>object1.SomeEvent </a:t>
            </a:r>
            <a:r>
              <a:rPr lang="en-US" dirty="0">
                <a:solidFill>
                  <a:schemeClr val="bg1"/>
                </a:solidFill>
              </a:rPr>
              <a:t>+= object2.myEventHandler;</a:t>
            </a:r>
          </a:p>
          <a:p>
            <a:endParaRPr lang="en-US" dirty="0">
              <a:solidFill>
                <a:schemeClr val="bg1"/>
              </a:solidFill>
            </a:endParaRPr>
          </a:p>
          <a:p>
            <a:r>
              <a:rPr lang="en-US" dirty="0">
                <a:solidFill>
                  <a:srgbClr val="00FF00"/>
                </a:solidFill>
              </a:rPr>
              <a:t>// Should call this</a:t>
            </a:r>
          </a:p>
          <a:p>
            <a:r>
              <a:rPr lang="en-US" dirty="0">
                <a:solidFill>
                  <a:srgbClr val="00FF00"/>
                </a:solidFill>
              </a:rPr>
              <a:t>// object1.SomeEvent -= object2.myEventHandler;</a:t>
            </a:r>
          </a:p>
          <a:p>
            <a:endParaRPr lang="en-US" dirty="0">
              <a:solidFill>
                <a:schemeClr val="bg1"/>
              </a:solidFill>
            </a:endParaRPr>
          </a:p>
          <a:p>
            <a:r>
              <a:rPr lang="en-US" dirty="0">
                <a:solidFill>
                  <a:schemeClr val="bg1"/>
                </a:solidFill>
              </a:rPr>
              <a:t>object2.Dispose();</a:t>
            </a:r>
            <a:endParaRPr lang="ru-RU" dirty="0">
              <a:solidFill>
                <a:schemeClr val="bg1"/>
              </a:solidFill>
            </a:endParaRPr>
          </a:p>
        </p:txBody>
      </p:sp>
    </p:spTree>
    <p:extLst>
      <p:ext uri="{BB962C8B-B14F-4D97-AF65-F5344CB8AC3E}">
        <p14:creationId xmlns:p14="http://schemas.microsoft.com/office/powerpoint/2010/main" val="3546451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1"/>
          <p:cNvSpPr/>
          <p:nvPr/>
        </p:nvSpPr>
        <p:spPr>
          <a:xfrm>
            <a:off x="13066" y="2708920"/>
            <a:ext cx="9130934" cy="1728192"/>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92896"/>
            <a:ext cx="9144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2819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Memory leak in </a:t>
            </a:r>
            <a:r>
              <a:rPr lang="en-US" sz="2400" b="1" dirty="0" smtClean="0"/>
              <a:t>managed</a:t>
            </a:r>
            <a:r>
              <a:rPr lang="en-US" sz="2400" dirty="0" smtClean="0"/>
              <a:t> heap</a:t>
            </a:r>
          </a:p>
          <a:p>
            <a:pPr lvl="1"/>
            <a:r>
              <a:rPr lang="en-US" sz="2000" dirty="0" smtClean="0"/>
              <a:t>Unintended reference keeping managed object alive</a:t>
            </a:r>
          </a:p>
          <a:p>
            <a:pPr lvl="1"/>
            <a:r>
              <a:rPr lang="en-US" sz="2000" dirty="0" smtClean="0"/>
              <a:t>Aggregating object references</a:t>
            </a:r>
          </a:p>
          <a:p>
            <a:pPr lvl="1"/>
            <a:r>
              <a:rPr lang="en-US" sz="2000" dirty="0" smtClean="0"/>
              <a:t>Delegates (closure context variables)</a:t>
            </a:r>
          </a:p>
          <a:p>
            <a:pPr lvl="1"/>
            <a:endParaRPr lang="en-US" sz="2000" dirty="0"/>
          </a:p>
          <a:p>
            <a:pPr marL="0" indent="0">
              <a:buNone/>
            </a:pPr>
            <a:r>
              <a:rPr lang="en-US" sz="2400" dirty="0" smtClean="0"/>
              <a:t>Managed Heap memory leak usually means that GC can reach the leaked object, but treat it not as garbage due to active references.</a:t>
            </a:r>
          </a:p>
          <a:p>
            <a:endParaRPr lang="en-US" sz="2400" dirty="0"/>
          </a:p>
          <a:p>
            <a:pPr marL="0" indent="0">
              <a:buNone/>
            </a:pPr>
            <a:r>
              <a:rPr lang="en-US" sz="2400" dirty="0" smtClean="0"/>
              <a:t>Memory leak hard to find in tightly coupled applications.</a:t>
            </a:r>
          </a:p>
        </p:txBody>
      </p:sp>
    </p:spTree>
    <p:extLst>
      <p:ext uri="{BB962C8B-B14F-4D97-AF65-F5344CB8AC3E}">
        <p14:creationId xmlns:p14="http://schemas.microsoft.com/office/powerpoint/2010/main" val="38741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319486"/>
            <a:ext cx="8682694" cy="4867098"/>
          </a:xfrm>
          <a:prstGeom prst="rect">
            <a:avLst/>
          </a:prstGeom>
        </p:spPr>
      </p:pic>
    </p:spTree>
    <p:extLst>
      <p:ext uri="{BB962C8B-B14F-4D97-AF65-F5344CB8AC3E}">
        <p14:creationId xmlns:p14="http://schemas.microsoft.com/office/powerpoint/2010/main" val="3741044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Unmanaged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Memory leak in </a:t>
            </a:r>
            <a:r>
              <a:rPr lang="en-US" sz="2400" b="1" dirty="0" smtClean="0"/>
              <a:t>unmanaged</a:t>
            </a:r>
            <a:r>
              <a:rPr lang="en-US" sz="2400" dirty="0" smtClean="0"/>
              <a:t> heap</a:t>
            </a:r>
            <a:endParaRPr lang="en-US" sz="2400" dirty="0"/>
          </a:p>
          <a:p>
            <a:pPr lvl="1"/>
            <a:r>
              <a:rPr lang="en-US" sz="2000" dirty="0" smtClean="0"/>
              <a:t>Resource disposing omitting</a:t>
            </a:r>
          </a:p>
        </p:txBody>
      </p:sp>
      <p:grpSp>
        <p:nvGrpSpPr>
          <p:cNvPr id="17" name="Group 16"/>
          <p:cNvGrpSpPr/>
          <p:nvPr/>
        </p:nvGrpSpPr>
        <p:grpSpPr>
          <a:xfrm>
            <a:off x="611560" y="4653136"/>
            <a:ext cx="8145003" cy="1634065"/>
            <a:chOff x="611560" y="4653136"/>
            <a:chExt cx="8145003" cy="1634065"/>
          </a:xfrm>
        </p:grpSpPr>
        <p:sp>
          <p:nvSpPr>
            <p:cNvPr id="5" name="Rectangle 4"/>
            <p:cNvSpPr/>
            <p:nvPr/>
          </p:nvSpPr>
          <p:spPr>
            <a:xfrm>
              <a:off x="619659" y="4653136"/>
              <a:ext cx="8136904" cy="787896"/>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6" name="Rectangle 5"/>
            <p:cNvSpPr/>
            <p:nvPr/>
          </p:nvSpPr>
          <p:spPr>
            <a:xfrm>
              <a:off x="611560" y="5517232"/>
              <a:ext cx="8136904" cy="769969"/>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8" name="Oval 7"/>
            <p:cNvSpPr/>
            <p:nvPr/>
          </p:nvSpPr>
          <p:spPr>
            <a:xfrm>
              <a:off x="2171324" y="5716300"/>
              <a:ext cx="360040" cy="360040"/>
            </a:xfrm>
            <a:prstGeom prst="ellipse">
              <a:avLst/>
            </a:prstGeom>
            <a:solidFill>
              <a:srgbClr val="FF000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Oval 8"/>
            <p:cNvSpPr/>
            <p:nvPr/>
          </p:nvSpPr>
          <p:spPr>
            <a:xfrm>
              <a:off x="1117767" y="5716300"/>
              <a:ext cx="360040" cy="360040"/>
            </a:xfrm>
            <a:prstGeom prst="ellipse">
              <a:avLst/>
            </a:prstGeom>
            <a:solidFill>
              <a:srgbClr val="FF000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Group 17"/>
          <p:cNvGrpSpPr/>
          <p:nvPr/>
        </p:nvGrpSpPr>
        <p:grpSpPr>
          <a:xfrm>
            <a:off x="611560" y="2852936"/>
            <a:ext cx="8145003" cy="1634065"/>
            <a:chOff x="611560" y="4653136"/>
            <a:chExt cx="8145003" cy="1634065"/>
          </a:xfrm>
        </p:grpSpPr>
        <p:sp>
          <p:nvSpPr>
            <p:cNvPr id="19" name="Rectangle 18"/>
            <p:cNvSpPr/>
            <p:nvPr/>
          </p:nvSpPr>
          <p:spPr>
            <a:xfrm>
              <a:off x="619659" y="4653136"/>
              <a:ext cx="8136904" cy="787896"/>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0" name="Rectangle 19"/>
            <p:cNvSpPr/>
            <p:nvPr/>
          </p:nvSpPr>
          <p:spPr>
            <a:xfrm>
              <a:off x="611560" y="5517232"/>
              <a:ext cx="8136904" cy="769969"/>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21" name="Oval 20"/>
            <p:cNvSpPr/>
            <p:nvPr/>
          </p:nvSpPr>
          <p:spPr>
            <a:xfrm>
              <a:off x="1628579" y="4867064"/>
              <a:ext cx="360040" cy="360040"/>
            </a:xfrm>
            <a:prstGeom prst="ellipse">
              <a:avLst/>
            </a:prstGeom>
            <a:solidFill>
              <a:srgbClr val="FFA827"/>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Oval 21"/>
            <p:cNvSpPr/>
            <p:nvPr/>
          </p:nvSpPr>
          <p:spPr>
            <a:xfrm>
              <a:off x="217132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Oval 22"/>
            <p:cNvSpPr/>
            <p:nvPr/>
          </p:nvSpPr>
          <p:spPr>
            <a:xfrm>
              <a:off x="1117767"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4" name="Straight Arrow Connector 23"/>
            <p:cNvCxnSpPr>
              <a:stCxn id="21" idx="4"/>
              <a:endCxn id="22" idx="1"/>
            </p:cNvCxnSpPr>
            <p:nvPr/>
          </p:nvCxnSpPr>
          <p:spPr>
            <a:xfrm>
              <a:off x="1808599" y="5227104"/>
              <a:ext cx="415452" cy="54192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3" idx="7"/>
            </p:cNvCxnSpPr>
            <p:nvPr/>
          </p:nvCxnSpPr>
          <p:spPr>
            <a:xfrm flipH="1">
              <a:off x="1425080" y="5234534"/>
              <a:ext cx="376018" cy="53449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86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Unmanaged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Always implement </a:t>
            </a:r>
            <a:r>
              <a:rPr lang="en-US" sz="2400" dirty="0" err="1" smtClean="0"/>
              <a:t>IDisposable</a:t>
            </a:r>
            <a:r>
              <a:rPr lang="en-US" sz="2400" dirty="0" smtClean="0"/>
              <a:t> interface for classes who using unmanaged resources.</a:t>
            </a:r>
            <a:endParaRPr lang="en-US" sz="2400" dirty="0"/>
          </a:p>
          <a:p>
            <a:pPr lvl="1"/>
            <a:r>
              <a:rPr lang="en-US" sz="2000" dirty="0" smtClean="0"/>
              <a:t>Developer still responsible for correct resource usage.</a:t>
            </a:r>
          </a:p>
        </p:txBody>
      </p:sp>
    </p:spTree>
    <p:extLst>
      <p:ext uri="{BB962C8B-B14F-4D97-AF65-F5344CB8AC3E}">
        <p14:creationId xmlns:p14="http://schemas.microsoft.com/office/powerpoint/2010/main" val="3317405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1841748" y="1556792"/>
            <a:ext cx="8280920"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Font typeface="Arial" pitchFamily="34" charset="0"/>
              <a:buNone/>
            </a:pPr>
            <a:r>
              <a:rPr lang="en-US" sz="2400" dirty="0" smtClean="0">
                <a:solidFill>
                  <a:prstClr val="black"/>
                </a:solidFill>
                <a:latin typeface="Microsoft New Tai Lue" panose="020B0502040204020203" pitchFamily="34" charset="0"/>
                <a:ea typeface="MS PMincho" panose="02020600040205080304" pitchFamily="18" charset="-128"/>
                <a:cs typeface="Microsoft New Tai Lue" panose="020B0502040204020203" pitchFamily="34" charset="0"/>
              </a:rPr>
              <a:t>Garbage Collection in .NET</a:t>
            </a:r>
          </a:p>
          <a:p>
            <a:endParaRPr lang="ru-RU" sz="2400" dirty="0">
              <a:solidFill>
                <a:prstClr val="black"/>
              </a:solidFill>
            </a:endParaRPr>
          </a:p>
        </p:txBody>
      </p:sp>
      <p:sp>
        <p:nvSpPr>
          <p:cNvPr id="8" name="Rectangle 7"/>
          <p:cNvSpPr/>
          <p:nvPr/>
        </p:nvSpPr>
        <p:spPr>
          <a:xfrm rot="5400000">
            <a:off x="3288016" y="-615609"/>
            <a:ext cx="749585" cy="365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942330" y="947420"/>
            <a:ext cx="3185737" cy="584775"/>
          </a:xfrm>
          <a:prstGeom prst="rect">
            <a:avLst/>
          </a:prstGeom>
          <a:noFill/>
        </p:spPr>
        <p:txBody>
          <a:bodyPr wrap="square" rtlCol="0">
            <a:spAutoFit/>
          </a:bodyPr>
          <a:lstStyle/>
          <a:p>
            <a:r>
              <a:rPr lang="en-US" sz="3200" b="1" dirty="0" smtClean="0">
                <a:solidFill>
                  <a:prstClr val="white"/>
                </a:solidFill>
                <a:latin typeface="Microsoft New Tai Lue" panose="020B0502040204020203" pitchFamily="34" charset="0"/>
                <a:cs typeface="Microsoft New Tai Lue" panose="020B0502040204020203" pitchFamily="34" charset="0"/>
              </a:rPr>
              <a:t>CHAPTER 1</a:t>
            </a:r>
            <a:endParaRPr lang="en-US" sz="3200" b="1" dirty="0">
              <a:solidFill>
                <a:prstClr val="white"/>
              </a:solidFill>
              <a:latin typeface="Microsoft New Tai Lue" panose="020B0502040204020203" pitchFamily="34" charset="0"/>
              <a:cs typeface="Microsoft New Tai Lue" panose="020B0502040204020203" pitchFamily="34" charset="0"/>
            </a:endParaRPr>
          </a:p>
        </p:txBody>
      </p:sp>
      <p:sp>
        <p:nvSpPr>
          <p:cNvPr id="18" name="TextBox 17"/>
          <p:cNvSpPr txBox="1"/>
          <p:nvPr/>
        </p:nvSpPr>
        <p:spPr>
          <a:xfrm>
            <a:off x="1841748" y="2761764"/>
            <a:ext cx="8496944" cy="461665"/>
          </a:xfrm>
          <a:prstGeom prst="rect">
            <a:avLst/>
          </a:prstGeom>
          <a:noFill/>
        </p:spPr>
        <p:txBody>
          <a:bodyPr wrap="square" rtlCol="0">
            <a:spAutoFit/>
          </a:bodyPr>
          <a:lstStyle>
            <a:defPPr>
              <a:defRPr lang="ru-RU"/>
            </a:defPPr>
            <a:lvl1pPr>
              <a:spcAft>
                <a:spcPts val="1200"/>
              </a:spcAft>
              <a:defRPr sz="2800">
                <a:latin typeface="Microsoft New Tai Lue" panose="020B0502040204020203" pitchFamily="34" charset="0"/>
                <a:ea typeface="MS PMincho" panose="02020600040205080304" pitchFamily="18" charset="-128"/>
                <a:cs typeface="Microsoft New Tai Lue" panose="020B0502040204020203" pitchFamily="34" charset="0"/>
              </a:defRPr>
            </a:lvl1pPr>
          </a:lstStyle>
          <a:p>
            <a:r>
              <a:rPr lang="en-US" sz="2400" dirty="0">
                <a:solidFill>
                  <a:schemeClr val="bg1">
                    <a:lumMod val="85000"/>
                  </a:schemeClr>
                </a:solidFill>
              </a:rPr>
              <a:t>How memory leaks affect enterprise applications</a:t>
            </a:r>
            <a:r>
              <a:rPr lang="en-US" sz="2400" dirty="0">
                <a:solidFill>
                  <a:schemeClr val="bg1">
                    <a:lumMod val="85000"/>
                  </a:schemeClr>
                </a:solidFill>
              </a:rPr>
              <a:t>.</a:t>
            </a:r>
          </a:p>
        </p:txBody>
      </p:sp>
      <p:sp>
        <p:nvSpPr>
          <p:cNvPr id="21" name="TextBox 20"/>
          <p:cNvSpPr txBox="1"/>
          <p:nvPr/>
        </p:nvSpPr>
        <p:spPr>
          <a:xfrm>
            <a:off x="1841748" y="3985900"/>
            <a:ext cx="6264696" cy="461665"/>
          </a:xfrm>
          <a:prstGeom prst="rect">
            <a:avLst/>
          </a:prstGeom>
          <a:noFill/>
        </p:spPr>
        <p:txBody>
          <a:bodyPr wrap="square" rtlCol="0">
            <a:spAutoFit/>
          </a:bodyPr>
          <a:lstStyle/>
          <a:p>
            <a:pPr>
              <a:spcAft>
                <a:spcPts val="1200"/>
              </a:spcAft>
            </a:pPr>
            <a:r>
              <a:rPr lang="en-US" sz="2400" dirty="0" smtClean="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rPr>
              <a:t>Memory Leak root causes</a:t>
            </a:r>
            <a:r>
              <a:rPr lang="en-US" sz="1600" dirty="0" smtClean="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rPr>
              <a:t>.</a:t>
            </a:r>
            <a:endParaRPr lang="en-US" sz="1600" dirty="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endParaRPr>
          </a:p>
        </p:txBody>
      </p:sp>
      <p:sp>
        <p:nvSpPr>
          <p:cNvPr id="22" name="TextBox 21"/>
          <p:cNvSpPr txBox="1"/>
          <p:nvPr/>
        </p:nvSpPr>
        <p:spPr>
          <a:xfrm>
            <a:off x="1841748" y="5138028"/>
            <a:ext cx="8496944" cy="461665"/>
          </a:xfrm>
          <a:prstGeom prst="rect">
            <a:avLst/>
          </a:prstGeom>
          <a:noFill/>
        </p:spPr>
        <p:txBody>
          <a:bodyPr wrap="square" rtlCol="0">
            <a:spAutoFit/>
          </a:bodyPr>
          <a:lstStyle/>
          <a:p>
            <a:r>
              <a:rPr lang="en-US" sz="2400" dirty="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rPr>
              <a:t>Memory profiling and memory leak detection tools</a:t>
            </a:r>
            <a:r>
              <a:rPr lang="en-US" sz="2400" dirty="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rPr>
              <a:t>.</a:t>
            </a:r>
            <a:endParaRPr lang="en-US" sz="2400" dirty="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endParaRPr>
          </a:p>
        </p:txBody>
      </p:sp>
      <p:sp>
        <p:nvSpPr>
          <p:cNvPr id="23" name="Rectangle 22"/>
          <p:cNvSpPr/>
          <p:nvPr/>
        </p:nvSpPr>
        <p:spPr>
          <a:xfrm rot="5400000">
            <a:off x="2957872" y="1059704"/>
            <a:ext cx="576064"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991816" y="2260722"/>
            <a:ext cx="2448272" cy="461665"/>
          </a:xfrm>
          <a:prstGeom prst="rect">
            <a:avLst/>
          </a:prstGeom>
          <a:solidFill>
            <a:schemeClr val="bg1">
              <a:lumMod val="85000"/>
            </a:schemeClr>
          </a:solid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2</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
        <p:nvSpPr>
          <p:cNvPr id="27" name="Rectangle 26"/>
          <p:cNvSpPr/>
          <p:nvPr/>
        </p:nvSpPr>
        <p:spPr>
          <a:xfrm rot="5400000">
            <a:off x="2957872" y="2294181"/>
            <a:ext cx="576064"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991816" y="3495199"/>
            <a:ext cx="2448272" cy="461665"/>
          </a:xfrm>
          <a:prstGeom prst="rect">
            <a:avLst/>
          </a:prstGeom>
          <a:solidFill>
            <a:schemeClr val="bg1">
              <a:lumMod val="85000"/>
            </a:schemeClr>
          </a:solid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3</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
        <p:nvSpPr>
          <p:cNvPr id="29" name="Rectangle 28"/>
          <p:cNvSpPr/>
          <p:nvPr/>
        </p:nvSpPr>
        <p:spPr>
          <a:xfrm rot="5400000">
            <a:off x="2957872" y="3445840"/>
            <a:ext cx="576064"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91816" y="4646858"/>
            <a:ext cx="2448272" cy="461665"/>
          </a:xfrm>
          <a:prstGeom prst="rect">
            <a:avLst/>
          </a:prstGeom>
          <a:solidFill>
            <a:schemeClr val="bg1">
              <a:lumMod val="85000"/>
            </a:schemeClr>
          </a:solid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4</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3564484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hlinkClick r:id="rId2"/>
              </a:rPr>
              <a:t>MemProfiler</a:t>
            </a:r>
            <a:r>
              <a:rPr lang="en-US" sz="2400" dirty="0" smtClean="0">
                <a:hlinkClick r:id="rId2"/>
              </a:rPr>
              <a:t> </a:t>
            </a:r>
            <a:r>
              <a:rPr lang="en-US" sz="2400" dirty="0" smtClean="0"/>
              <a:t>(SciTech Software)</a:t>
            </a:r>
          </a:p>
          <a:p>
            <a:pPr lvl="1"/>
            <a:endParaRPr lang="en-US" sz="1600" dirty="0" smtClean="0"/>
          </a:p>
          <a:p>
            <a:r>
              <a:rPr lang="en-US" sz="2000" dirty="0" err="1" smtClean="0"/>
              <a:t>dotTrace</a:t>
            </a:r>
            <a:r>
              <a:rPr lang="en-US" sz="2000" dirty="0" smtClean="0"/>
              <a:t> Memory (</a:t>
            </a:r>
            <a:r>
              <a:rPr lang="en-US" sz="2000" dirty="0" err="1" smtClean="0"/>
              <a:t>JetBrains</a:t>
            </a:r>
            <a:r>
              <a:rPr lang="en-US" sz="2000" dirty="0" smtClean="0"/>
              <a:t>)</a:t>
            </a:r>
          </a:p>
          <a:p>
            <a:pPr lvl="1"/>
            <a:r>
              <a:rPr lang="en-US" sz="1600" dirty="0">
                <a:hlinkClick r:id="rId3"/>
              </a:rPr>
              <a:t>http://www.jetbrains.com/profiler</a:t>
            </a:r>
            <a:r>
              <a:rPr lang="en-US" sz="1600" dirty="0" smtClean="0">
                <a:hlinkClick r:id="rId3"/>
              </a:rPr>
              <a:t>/</a:t>
            </a:r>
            <a:endParaRPr lang="en-US" sz="1600" dirty="0" smtClean="0"/>
          </a:p>
          <a:p>
            <a:pPr lvl="1"/>
            <a:endParaRPr lang="en-US" sz="1600" dirty="0" smtClean="0"/>
          </a:p>
          <a:p>
            <a:r>
              <a:rPr lang="en-US" sz="2000" dirty="0" smtClean="0"/>
              <a:t>ANTS Performance Profiler 8 (</a:t>
            </a:r>
            <a:r>
              <a:rPr lang="en-US" sz="2000" dirty="0" err="1" smtClean="0"/>
              <a:t>Redgate</a:t>
            </a:r>
            <a:r>
              <a:rPr lang="en-US" sz="2000" dirty="0" smtClean="0"/>
              <a:t>)</a:t>
            </a:r>
          </a:p>
          <a:p>
            <a:pPr lvl="1"/>
            <a:r>
              <a:rPr lang="en-US" sz="1600" dirty="0">
                <a:hlinkClick r:id="rId4"/>
              </a:rPr>
              <a:t>http://www.red-gate.com/products/dotnet-development/ants-performance-profiler</a:t>
            </a:r>
            <a:r>
              <a:rPr lang="en-US" sz="1600" dirty="0" smtClean="0">
                <a:hlinkClick r:id="rId4"/>
              </a:rPr>
              <a:t>/</a:t>
            </a:r>
            <a:endParaRPr lang="en-US" sz="1600" dirty="0" smtClean="0"/>
          </a:p>
          <a:p>
            <a:pPr lvl="1"/>
            <a:endParaRPr lang="en-US" sz="1600" dirty="0" smtClean="0"/>
          </a:p>
          <a:p>
            <a:r>
              <a:rPr lang="en-US" sz="2000" dirty="0" smtClean="0"/>
              <a:t>WinDbg.exe + SOS</a:t>
            </a:r>
          </a:p>
        </p:txBody>
      </p:sp>
    </p:spTree>
    <p:extLst>
      <p:ext uri="{BB962C8B-B14F-4D97-AF65-F5344CB8AC3E}">
        <p14:creationId xmlns:p14="http://schemas.microsoft.com/office/powerpoint/2010/main" val="3974821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67" y="2150788"/>
            <a:ext cx="7086600" cy="4532881"/>
          </a:xfrm>
          <a:prstGeom prst="rect">
            <a:avLst/>
          </a:prstGeom>
        </p:spPr>
      </p:pic>
      <p:sp>
        <p:nvSpPr>
          <p:cNvPr id="5" name="Content Placeholder 2"/>
          <p:cNvSpPr txBox="1">
            <a:spLocks/>
          </p:cNvSpPr>
          <p:nvPr/>
        </p:nvSpPr>
        <p:spPr>
          <a:xfrm>
            <a:off x="401867" y="715110"/>
            <a:ext cx="6618405" cy="432048"/>
          </a:xfrm>
          <a:prstGeom prst="rect">
            <a:avLst/>
          </a:prstGeom>
          <a:solidFill>
            <a:schemeClr val="bg1">
              <a:alpha val="46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baseline="-25000" dirty="0">
                <a:solidFill>
                  <a:srgbClr val="C00000"/>
                </a:solidFill>
                <a:latin typeface="Microsoft New Tai Lue" panose="020B0502040204020203" pitchFamily="34" charset="0"/>
                <a:cs typeface="Microsoft New Tai Lue" panose="020B0502040204020203" pitchFamily="34" charset="0"/>
              </a:rPr>
              <a:t>1</a:t>
            </a:r>
            <a:r>
              <a:rPr lang="en-US" sz="2000" dirty="0" smtClean="0">
                <a:latin typeface="Microsoft New Tai Lue" panose="020B0502040204020203" pitchFamily="34" charset="0"/>
                <a:cs typeface="Microsoft New Tai Lue" panose="020B0502040204020203" pitchFamily="34" charset="0"/>
              </a:rPr>
              <a:t>Highly </a:t>
            </a:r>
            <a:r>
              <a:rPr lang="en-US" sz="2000" dirty="0" smtClean="0">
                <a:latin typeface="Microsoft New Tai Lue" panose="020B0502040204020203" pitchFamily="34" charset="0"/>
                <a:cs typeface="Microsoft New Tai Lue" panose="020B0502040204020203" pitchFamily="34" charset="0"/>
              </a:rPr>
              <a:t>focused on memory profiling and leak </a:t>
            </a:r>
            <a:r>
              <a:rPr lang="en-US" sz="2000" dirty="0" smtClean="0">
                <a:latin typeface="Microsoft New Tai Lue" panose="020B0502040204020203" pitchFamily="34" charset="0"/>
                <a:cs typeface="Microsoft New Tai Lue" panose="020B0502040204020203" pitchFamily="34" charset="0"/>
              </a:rPr>
              <a:t>detection;</a:t>
            </a:r>
            <a:endParaRPr lang="en-US" sz="2000" dirty="0" smtClean="0">
              <a:latin typeface="Microsoft New Tai Lue" panose="020B0502040204020203" pitchFamily="34" charset="0"/>
              <a:cs typeface="Microsoft New Tai Lue" panose="020B0502040204020203" pitchFamily="34" charset="0"/>
            </a:endParaRPr>
          </a:p>
        </p:txBody>
      </p:sp>
      <p:sp>
        <p:nvSpPr>
          <p:cNvPr id="6" name="TextBox 5"/>
          <p:cNvSpPr txBox="1"/>
          <p:nvPr/>
        </p:nvSpPr>
        <p:spPr>
          <a:xfrm>
            <a:off x="395536" y="1200115"/>
            <a:ext cx="2520280" cy="400110"/>
          </a:xfrm>
          <a:prstGeom prst="rect">
            <a:avLst/>
          </a:prstGeom>
          <a:solidFill>
            <a:schemeClr val="bg1">
              <a:alpha val="46000"/>
            </a:schemeClr>
          </a:solidFill>
        </p:spPr>
        <p:txBody>
          <a:bodyPr wrap="square" rtlCol="0">
            <a:spAutoFit/>
          </a:bodyPr>
          <a:lstStyle/>
          <a:p>
            <a:r>
              <a:rPr lang="en-US" sz="2000" b="1" baseline="-25000" dirty="0" smtClean="0">
                <a:solidFill>
                  <a:srgbClr val="C00000"/>
                </a:solidFill>
                <a:latin typeface="Microsoft New Tai Lue" panose="020B0502040204020203" pitchFamily="34" charset="0"/>
                <a:cs typeface="Microsoft New Tai Lue" panose="020B0502040204020203" pitchFamily="34" charset="0"/>
              </a:rPr>
              <a:t>2</a:t>
            </a:r>
            <a:r>
              <a:rPr lang="en-US" sz="2000" dirty="0" smtClean="0">
                <a:latin typeface="Microsoft New Tai Lue" panose="020B0502040204020203" pitchFamily="34" charset="0"/>
                <a:cs typeface="Microsoft New Tai Lue" panose="020B0502040204020203" pitchFamily="34" charset="0"/>
              </a:rPr>
              <a:t>Rich </a:t>
            </a:r>
            <a:r>
              <a:rPr lang="en-US" sz="2000" dirty="0">
                <a:latin typeface="Microsoft New Tai Lue" panose="020B0502040204020203" pitchFamily="34" charset="0"/>
                <a:cs typeface="Microsoft New Tai Lue" panose="020B0502040204020203" pitchFamily="34" charset="0"/>
              </a:rPr>
              <a:t>User </a:t>
            </a:r>
            <a:r>
              <a:rPr lang="en-US" sz="2000" dirty="0" smtClean="0">
                <a:latin typeface="Microsoft New Tai Lue" panose="020B0502040204020203" pitchFamily="34" charset="0"/>
                <a:cs typeface="Microsoft New Tai Lue" panose="020B0502040204020203" pitchFamily="34" charset="0"/>
              </a:rPr>
              <a:t>interface;</a:t>
            </a:r>
            <a:endParaRPr lang="en-US" sz="2000" dirty="0">
              <a:latin typeface="Microsoft New Tai Lue" panose="020B0502040204020203" pitchFamily="34" charset="0"/>
              <a:cs typeface="Microsoft New Tai Lue" panose="020B0502040204020203" pitchFamily="34" charset="0"/>
            </a:endParaRPr>
          </a:p>
        </p:txBody>
      </p:sp>
      <p:sp>
        <p:nvSpPr>
          <p:cNvPr id="7" name="TextBox 6"/>
          <p:cNvSpPr txBox="1"/>
          <p:nvPr/>
        </p:nvSpPr>
        <p:spPr>
          <a:xfrm>
            <a:off x="396883" y="1660738"/>
            <a:ext cx="6263349" cy="400110"/>
          </a:xfrm>
          <a:prstGeom prst="rect">
            <a:avLst/>
          </a:prstGeom>
          <a:solidFill>
            <a:schemeClr val="bg1">
              <a:alpha val="46000"/>
            </a:schemeClr>
          </a:solidFill>
        </p:spPr>
        <p:txBody>
          <a:bodyPr wrap="square" rtlCol="0">
            <a:spAutoFit/>
          </a:bodyPr>
          <a:lstStyle/>
          <a:p>
            <a:r>
              <a:rPr lang="en-US" sz="2000" b="1" baseline="-25000" dirty="0" smtClean="0">
                <a:solidFill>
                  <a:srgbClr val="C00000"/>
                </a:solidFill>
                <a:latin typeface="Microsoft New Tai Lue" panose="020B0502040204020203" pitchFamily="34" charset="0"/>
                <a:cs typeface="Microsoft New Tai Lue" panose="020B0502040204020203" pitchFamily="34" charset="0"/>
              </a:rPr>
              <a:t>3</a:t>
            </a:r>
            <a:r>
              <a:rPr lang="en-US" sz="2000" dirty="0" smtClean="0">
                <a:latin typeface="Microsoft New Tai Lue" panose="020B0502040204020203" pitchFamily="34" charset="0"/>
                <a:cs typeface="Microsoft New Tai Lue" panose="020B0502040204020203" pitchFamily="34" charset="0"/>
              </a:rPr>
              <a:t>Can </a:t>
            </a:r>
            <a:r>
              <a:rPr lang="en-US" sz="2000" dirty="0">
                <a:latin typeface="Microsoft New Tai Lue" panose="020B0502040204020203" pitchFamily="34" charset="0"/>
                <a:cs typeface="Microsoft New Tai Lue" panose="020B0502040204020203" pitchFamily="34" charset="0"/>
              </a:rPr>
              <a:t>work on production server and generate reports</a:t>
            </a:r>
            <a:r>
              <a:rPr lang="en-US" sz="2000" dirty="0" smtClean="0">
                <a:latin typeface="Microsoft New Tai Lue" panose="020B0502040204020203" pitchFamily="34" charset="0"/>
                <a:cs typeface="Microsoft New Tai Lue" panose="020B0502040204020203" pitchFamily="34" charset="0"/>
              </a:rPr>
              <a:t>.</a:t>
            </a:r>
            <a:endParaRPr lang="en-US" sz="2000" dirty="0">
              <a:latin typeface="Microsoft New Tai Lue" panose="020B0502040204020203" pitchFamily="34" charset="0"/>
              <a:cs typeface="Microsoft New Tai Lue" panose="020B0502040204020203" pitchFamily="34" charset="0"/>
            </a:endParaRPr>
          </a:p>
        </p:txBody>
      </p:sp>
      <p:sp>
        <p:nvSpPr>
          <p:cNvPr id="9" name="Title 1"/>
          <p:cNvSpPr txBox="1">
            <a:spLocks/>
          </p:cNvSpPr>
          <p:nvPr/>
        </p:nvSpPr>
        <p:spPr>
          <a:xfrm>
            <a:off x="401866" y="44624"/>
            <a:ext cx="7266477" cy="617642"/>
          </a:xfrm>
          <a:prstGeom prst="rect">
            <a:avLst/>
          </a:prstGeom>
          <a:solidFill>
            <a:schemeClr val="bg1">
              <a:alpha val="5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latin typeface="Microsoft New Tai Lue" panose="020B0502040204020203" pitchFamily="34" charset="0"/>
                <a:cs typeface="Microsoft New Tai Lue" panose="020B0502040204020203" pitchFamily="34" charset="0"/>
              </a:rPr>
              <a:t>PROFILING TOOL: </a:t>
            </a:r>
            <a:r>
              <a:rPr lang="en-US" sz="3600" b="1" dirty="0" smtClean="0">
                <a:latin typeface="Microsoft New Tai Lue" panose="020B0502040204020203" pitchFamily="34" charset="0"/>
                <a:cs typeface="Microsoft New Tai Lue" panose="020B0502040204020203" pitchFamily="34" charset="0"/>
              </a:rPr>
              <a:t>MEMPROFILER</a:t>
            </a:r>
            <a:endParaRPr lang="en-US" sz="3600" b="1" dirty="0">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45799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a:t>
            </a:r>
            <a:r>
              <a:rPr lang="en-US" dirty="0" err="1" smtClean="0"/>
              <a:t>dotTrace</a:t>
            </a:r>
            <a:r>
              <a:rPr lang="en-US" dirty="0" smtClean="0"/>
              <a:t> Memory</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Very convenient data representation, easy to use.</a:t>
            </a:r>
          </a:p>
          <a:p>
            <a:r>
              <a:rPr lang="en-US" sz="2000" dirty="0" smtClean="0"/>
              <a:t>Provide referencing to source code which is cause memory leak.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341217"/>
            <a:ext cx="5580112" cy="4084935"/>
          </a:xfrm>
          <a:prstGeom prst="rect">
            <a:avLst/>
          </a:prstGeom>
        </p:spPr>
      </p:pic>
    </p:spTree>
    <p:extLst>
      <p:ext uri="{BB962C8B-B14F-4D97-AF65-F5344CB8AC3E}">
        <p14:creationId xmlns:p14="http://schemas.microsoft.com/office/powerpoint/2010/main" val="39324638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ANTS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Many useful features for memory consumption, and performance analysis.</a:t>
            </a:r>
          </a:p>
          <a:p>
            <a:r>
              <a:rPr lang="en-US" sz="2000" dirty="0" smtClean="0"/>
              <a:t>Have data access profiling in latest version.</a:t>
            </a:r>
          </a:p>
          <a:p>
            <a:endParaRPr lang="en-US" sz="2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445692"/>
            <a:ext cx="6571275" cy="4023524"/>
          </a:xfrm>
          <a:prstGeom prst="rect">
            <a:avLst/>
          </a:prstGeom>
        </p:spPr>
      </p:pic>
    </p:spTree>
    <p:extLst>
      <p:ext uri="{BB962C8B-B14F-4D97-AF65-F5344CB8AC3E}">
        <p14:creationId xmlns:p14="http://schemas.microsoft.com/office/powerpoint/2010/main" val="6732734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Windbg.exe + SOS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Easy and free.</a:t>
            </a:r>
          </a:p>
          <a:p>
            <a:r>
              <a:rPr lang="en-US" sz="2000" dirty="0" smtClean="0"/>
              <a:t>Integrated in Visual Studio</a:t>
            </a:r>
          </a:p>
          <a:p>
            <a:r>
              <a:rPr lang="en-US" sz="2000" dirty="0" smtClean="0"/>
              <a:t>Command based interface.</a:t>
            </a:r>
          </a:p>
          <a:p>
            <a:r>
              <a:rPr lang="en-US" sz="2000" dirty="0" smtClean="0"/>
              <a:t>Good for quick initial memory profiling.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316" y="3383931"/>
            <a:ext cx="6279513" cy="3001588"/>
          </a:xfrm>
          <a:prstGeom prst="rect">
            <a:avLst/>
          </a:prstGeom>
        </p:spPr>
      </p:pic>
    </p:spTree>
    <p:extLst>
      <p:ext uri="{BB962C8B-B14F-4D97-AF65-F5344CB8AC3E}">
        <p14:creationId xmlns:p14="http://schemas.microsoft.com/office/powerpoint/2010/main" val="30383455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Garbage collector works well, but developers still responsible for correct resource releasing.</a:t>
            </a:r>
          </a:p>
          <a:p>
            <a:r>
              <a:rPr lang="en-US" sz="2400" dirty="0" smtClean="0"/>
              <a:t>Issues with memory leaks might cause performance lacks in production.</a:t>
            </a:r>
          </a:p>
          <a:p>
            <a:r>
              <a:rPr lang="en-US" sz="2400" dirty="0" smtClean="0"/>
              <a:t>Profile memory during development and testing is a good practice.</a:t>
            </a:r>
          </a:p>
          <a:p>
            <a:r>
              <a:rPr lang="en-US" sz="2400" dirty="0" smtClean="0"/>
              <a:t>Might be helpful to choose memory leak detection strategy before deploying application to production.</a:t>
            </a:r>
            <a:endParaRPr lang="en-US" sz="2400" dirty="0"/>
          </a:p>
        </p:txBody>
      </p:sp>
    </p:spTree>
    <p:extLst>
      <p:ext uri="{BB962C8B-B14F-4D97-AF65-F5344CB8AC3E}">
        <p14:creationId xmlns:p14="http://schemas.microsoft.com/office/powerpoint/2010/main" val="14529782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79055"/>
            <a:ext cx="7772400" cy="1470025"/>
          </a:xfrm>
        </p:spPr>
        <p:txBody>
          <a:bodyPr/>
          <a:lstStyle/>
          <a:p>
            <a:r>
              <a:rPr lang="en-US" dirty="0" smtClean="0"/>
              <a:t>Q&amp;A</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55348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Yuriy Shapovalov</a:t>
            </a:r>
            <a:endParaRPr lang="en-US" dirty="0"/>
          </a:p>
        </p:txBody>
      </p:sp>
      <p:sp>
        <p:nvSpPr>
          <p:cNvPr id="3" name="Text Placeholder 2"/>
          <p:cNvSpPr>
            <a:spLocks noGrp="1"/>
          </p:cNvSpPr>
          <p:nvPr>
            <p:ph type="body" sz="quarter" idx="11"/>
          </p:nvPr>
        </p:nvSpPr>
        <p:spPr>
          <a:xfrm>
            <a:off x="595792" y="3273667"/>
            <a:ext cx="4312143" cy="353943"/>
          </a:xfrm>
        </p:spPr>
        <p:txBody>
          <a:bodyPr/>
          <a:lstStyle/>
          <a:p>
            <a:r>
              <a:rPr lang="en-US" dirty="0" smtClean="0"/>
              <a:t>Senior Software Engineer, EPAM (Kharkov)</a:t>
            </a:r>
            <a:endParaRPr lang="en-US" dirty="0"/>
          </a:p>
        </p:txBody>
      </p:sp>
      <p:sp>
        <p:nvSpPr>
          <p:cNvPr id="4" name="Text Placeholder 3"/>
          <p:cNvSpPr>
            <a:spLocks noGrp="1"/>
          </p:cNvSpPr>
          <p:nvPr>
            <p:ph type="body" sz="quarter" idx="12"/>
          </p:nvPr>
        </p:nvSpPr>
        <p:spPr>
          <a:xfrm>
            <a:off x="1078992" y="4187952"/>
            <a:ext cx="3493008" cy="477699"/>
          </a:xfrm>
        </p:spPr>
        <p:txBody>
          <a:bodyPr/>
          <a:lstStyle/>
          <a:p>
            <a:r>
              <a:rPr lang="en-US" dirty="0" smtClean="0"/>
              <a:t>yurii_shapovalov@epam.com</a:t>
            </a:r>
            <a:endParaRPr lang="en-US" dirty="0"/>
          </a:p>
        </p:txBody>
      </p:sp>
      <p:sp>
        <p:nvSpPr>
          <p:cNvPr id="5" name="Text Placeholder 4"/>
          <p:cNvSpPr>
            <a:spLocks noGrp="1"/>
          </p:cNvSpPr>
          <p:nvPr>
            <p:ph type="body" sz="quarter" idx="13"/>
          </p:nvPr>
        </p:nvSpPr>
        <p:spPr>
          <a:xfrm>
            <a:off x="1078992" y="4974336"/>
            <a:ext cx="3493008" cy="477699"/>
          </a:xfrm>
        </p:spPr>
        <p:txBody>
          <a:bodyPr/>
          <a:lstStyle/>
          <a:p>
            <a:r>
              <a:rPr lang="en-US" sz="1800" dirty="0" smtClean="0"/>
              <a:t>linkedin.com/in/</a:t>
            </a:r>
            <a:r>
              <a:rPr lang="en-US" sz="1800" dirty="0" err="1" smtClean="0"/>
              <a:t>yuriyshapovalov</a:t>
            </a:r>
            <a:endParaRPr lang="en-US" sz="1800" dirty="0"/>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5"/>
          </p:nvPr>
        </p:nvSpPr>
        <p:spPr/>
        <p:txBody>
          <a:bodyPr/>
          <a:lstStyle/>
          <a:p>
            <a:r>
              <a:rPr lang="en-US" dirty="0" smtClean="0"/>
              <a:t>shapovalov.yuriy</a:t>
            </a:r>
            <a:endParaRPr lang="en-US" dirty="0"/>
          </a:p>
        </p:txBody>
      </p:sp>
      <p:sp>
        <p:nvSpPr>
          <p:cNvPr id="8" name="Text Placeholder 7"/>
          <p:cNvSpPr>
            <a:spLocks noGrp="1"/>
          </p:cNvSpPr>
          <p:nvPr>
            <p:ph type="body" sz="quarter" idx="16"/>
          </p:nvPr>
        </p:nvSpPr>
        <p:spPr/>
        <p:txBody>
          <a:bodyPr/>
          <a:lstStyle/>
          <a:p>
            <a:r>
              <a:rPr lang="en-US" dirty="0" smtClean="0"/>
              <a:t>@</a:t>
            </a:r>
            <a:r>
              <a:rPr lang="en-US" dirty="0" err="1" smtClean="0"/>
              <a:t>YuriyShapovalov</a:t>
            </a:r>
            <a:endParaRPr lang="en-US" dirty="0"/>
          </a:p>
        </p:txBody>
      </p:sp>
    </p:spTree>
    <p:extLst>
      <p:ext uri="{BB962C8B-B14F-4D97-AF65-F5344CB8AC3E}">
        <p14:creationId xmlns:p14="http://schemas.microsoft.com/office/powerpoint/2010/main" val="3857341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494720" cy="707886"/>
          </a:xfrm>
        </p:spPr>
        <p:txBody>
          <a:bodyPr/>
          <a:lstStyle/>
          <a:p>
            <a:r>
              <a:rPr lang="en-US" sz="4000" dirty="0" smtClean="0"/>
              <a:t>TRACING GC ALGORITHM</a:t>
            </a:r>
            <a:endParaRPr lang="en-US" sz="4000" dirty="0"/>
          </a:p>
        </p:txBody>
      </p:sp>
      <p:sp>
        <p:nvSpPr>
          <p:cNvPr id="5" name="Content Placeholder 2"/>
          <p:cNvSpPr txBox="1">
            <a:spLocks/>
          </p:cNvSpPr>
          <p:nvPr/>
        </p:nvSpPr>
        <p:spPr>
          <a:xfrm>
            <a:off x="3979044" y="2492896"/>
            <a:ext cx="5164956"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b="1" dirty="0" smtClean="0">
                <a:latin typeface="Microsoft New Tai Lue" panose="020B0502040204020203" pitchFamily="34" charset="0"/>
                <a:cs typeface="Microsoft New Tai Lue" panose="020B0502040204020203" pitchFamily="34" charset="0"/>
              </a:rPr>
              <a:t>Garbage collection algorithm in .NET</a:t>
            </a:r>
            <a:r>
              <a:rPr lang="en-US" sz="2400" dirty="0" smtClean="0">
                <a:latin typeface="Microsoft New Tai Lue" panose="020B0502040204020203" pitchFamily="34" charset="0"/>
                <a:cs typeface="Microsoft New Tai Lue" panose="020B0502040204020203" pitchFamily="34" charset="0"/>
              </a:rPr>
              <a:t> is based on Tracing </a:t>
            </a:r>
            <a:r>
              <a:rPr lang="en-US" sz="2400" dirty="0" smtClean="0">
                <a:latin typeface="Microsoft New Tai Lue" panose="020B0502040204020203" pitchFamily="34" charset="0"/>
                <a:cs typeface="Microsoft New Tai Lue" panose="020B0502040204020203" pitchFamily="34" charset="0"/>
              </a:rPr>
              <a:t>Algorithms which </a:t>
            </a:r>
            <a:r>
              <a:rPr lang="en-US" sz="2400" dirty="0" smtClean="0">
                <a:latin typeface="Microsoft New Tai Lue" panose="020B0502040204020203" pitchFamily="34" charset="0"/>
                <a:cs typeface="Microsoft New Tai Lue" panose="020B0502040204020203" pitchFamily="34" charset="0"/>
              </a:rPr>
              <a:t>was developed for Lisp </a:t>
            </a:r>
            <a:r>
              <a:rPr lang="en-US" sz="2400" dirty="0" smtClean="0">
                <a:latin typeface="Microsoft New Tai Lue" panose="020B0502040204020203" pitchFamily="34" charset="0"/>
                <a:cs typeface="Microsoft New Tai Lue" panose="020B0502040204020203" pitchFamily="34" charset="0"/>
              </a:rPr>
              <a:t>language. </a:t>
            </a:r>
          </a:p>
          <a:p>
            <a:pPr marL="0" indent="0">
              <a:spcBef>
                <a:spcPts val="600"/>
              </a:spcBef>
              <a:buNone/>
            </a:pPr>
            <a:r>
              <a:rPr lang="en-US" sz="2400" dirty="0" smtClean="0">
                <a:latin typeface="Microsoft New Tai Lue" panose="020B0502040204020203" pitchFamily="34" charset="0"/>
                <a:cs typeface="Microsoft New Tai Lue" panose="020B0502040204020203" pitchFamily="34" charset="0"/>
              </a:rPr>
              <a:t>Also </a:t>
            </a:r>
            <a:r>
              <a:rPr lang="en-US" sz="2400" dirty="0" smtClean="0">
                <a:latin typeface="Microsoft New Tai Lue" panose="020B0502040204020203" pitchFamily="34" charset="0"/>
                <a:cs typeface="Microsoft New Tai Lue" panose="020B0502040204020203" pitchFamily="34" charset="0"/>
              </a:rPr>
              <a:t>known as “</a:t>
            </a:r>
            <a:r>
              <a:rPr lang="en-US" sz="2400" b="1" dirty="0" smtClean="0">
                <a:latin typeface="Microsoft New Tai Lue" panose="020B0502040204020203" pitchFamily="34" charset="0"/>
                <a:cs typeface="Microsoft New Tai Lue" panose="020B0502040204020203" pitchFamily="34" charset="0"/>
              </a:rPr>
              <a:t>Mark and Sweep</a:t>
            </a:r>
            <a:r>
              <a:rPr lang="en-US" sz="2400" dirty="0" smtClean="0">
                <a:latin typeface="Microsoft New Tai Lue" panose="020B0502040204020203" pitchFamily="34" charset="0"/>
                <a:cs typeface="Microsoft New Tai Lue" panose="020B0502040204020203" pitchFamily="34" charset="0"/>
              </a:rPr>
              <a:t>”</a:t>
            </a:r>
            <a:endParaRPr lang="en-US" sz="2400" dirty="0" smtClean="0">
              <a:latin typeface="Microsoft New Tai Lue" panose="020B0502040204020203" pitchFamily="34" charset="0"/>
              <a:cs typeface="Microsoft New Tai Lue" panose="020B0502040204020203" pitchFamily="34" charset="0"/>
            </a:endParaRPr>
          </a:p>
          <a:p>
            <a:pPr marL="0" indent="0">
              <a:buNone/>
            </a:pPr>
            <a:endParaRPr lang="en-US" sz="2400" dirty="0" smtClean="0">
              <a:latin typeface="Microsoft New Tai Lue" panose="020B0502040204020203" pitchFamily="34" charset="0"/>
              <a:cs typeface="Microsoft New Tai Lue" panose="020B0502040204020203" pitchFamily="34" charset="0"/>
            </a:endParaRPr>
          </a:p>
        </p:txBody>
      </p:sp>
      <p:pic>
        <p:nvPicPr>
          <p:cNvPr id="2051" name="Picture 3" descr="D:\New Job\Demo\Yurii Shapovalov;\McCarth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80" y="1713508"/>
            <a:ext cx="3552826" cy="3552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604" y="5299232"/>
            <a:ext cx="3960440" cy="794064"/>
          </a:xfrm>
          <a:prstGeom prst="rect">
            <a:avLst/>
          </a:prstGeom>
          <a:noFill/>
        </p:spPr>
        <p:txBody>
          <a:bodyPr wrap="square" rtlCol="0">
            <a:spAutoFit/>
          </a:bodyPr>
          <a:lstStyle/>
          <a:p>
            <a:pPr algn="ctr"/>
            <a:r>
              <a:rPr lang="en-US" sz="2000" b="1" dirty="0">
                <a:latin typeface="Microsoft New Tai Lue" panose="020B0502040204020203" pitchFamily="34" charset="0"/>
                <a:cs typeface="Microsoft New Tai Lue" panose="020B0502040204020203" pitchFamily="34" charset="0"/>
              </a:rPr>
              <a:t>McCarthy, </a:t>
            </a:r>
            <a:r>
              <a:rPr lang="en-US" sz="2000" b="1" dirty="0" smtClean="0">
                <a:latin typeface="Microsoft New Tai Lue" panose="020B0502040204020203" pitchFamily="34" charset="0"/>
                <a:cs typeface="Microsoft New Tai Lue" panose="020B0502040204020203" pitchFamily="34" charset="0"/>
              </a:rPr>
              <a:t>1960</a:t>
            </a:r>
          </a:p>
          <a:p>
            <a:pPr algn="ctr">
              <a:lnSpc>
                <a:spcPct val="80000"/>
              </a:lnSpc>
            </a:pPr>
            <a:r>
              <a:rPr lang="en-US" sz="1600" dirty="0">
                <a:latin typeface="Microsoft New Tai Lue" panose="020B0502040204020203" pitchFamily="34" charset="0"/>
                <a:cs typeface="Microsoft New Tai Lue" panose="020B0502040204020203" pitchFamily="34" charset="0"/>
              </a:rPr>
              <a:t>an American computer scientist and cognitive scientist</a:t>
            </a:r>
          </a:p>
        </p:txBody>
      </p:sp>
    </p:spTree>
    <p:extLst>
      <p:ext uri="{BB962C8B-B14F-4D97-AF65-F5344CB8AC3E}">
        <p14:creationId xmlns:p14="http://schemas.microsoft.com/office/powerpoint/2010/main" val="3117169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180528" y="-171400"/>
            <a:ext cx="9505056" cy="7272808"/>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187624" y="3512621"/>
            <a:ext cx="7990664" cy="1077218"/>
            <a:chOff x="1187624" y="3512621"/>
            <a:chExt cx="7990664" cy="1077218"/>
          </a:xfrm>
        </p:grpSpPr>
        <p:grpSp>
          <p:nvGrpSpPr>
            <p:cNvPr id="16" name="Group 15"/>
            <p:cNvGrpSpPr/>
            <p:nvPr/>
          </p:nvGrpSpPr>
          <p:grpSpPr>
            <a:xfrm>
              <a:off x="1261856" y="3512621"/>
              <a:ext cx="7882144" cy="1077218"/>
              <a:chOff x="1261856" y="3719934"/>
              <a:chExt cx="7882144" cy="1077218"/>
            </a:xfrm>
          </p:grpSpPr>
          <p:sp>
            <p:nvSpPr>
              <p:cNvPr id="15" name="Rectangle 14"/>
              <p:cNvSpPr/>
              <p:nvPr/>
            </p:nvSpPr>
            <p:spPr>
              <a:xfrm>
                <a:off x="1261856" y="4258543"/>
                <a:ext cx="1797976" cy="53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61856" y="3719934"/>
                <a:ext cx="7882144" cy="53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187624" y="3512621"/>
              <a:ext cx="7990664" cy="1077218"/>
            </a:xfrm>
            <a:prstGeom prst="rect">
              <a:avLst/>
            </a:prstGeom>
            <a:noFill/>
          </p:spPr>
          <p:txBody>
            <a:bodyPr wrap="square" rtlCol="0">
              <a:spAutoFit/>
            </a:bodyPr>
            <a:lstStyle/>
            <a:p>
              <a:pPr indent="60325"/>
              <a:r>
                <a:rPr lang="en-US" sz="3600" b="1" baseline="-25000" dirty="0" smtClean="0">
                  <a:solidFill>
                    <a:srgbClr val="C00000"/>
                  </a:solidFill>
                  <a:latin typeface="Microsoft New Tai Lue" panose="020B0502040204020203" pitchFamily="34" charset="0"/>
                  <a:cs typeface="Microsoft New Tai Lue" panose="020B0502040204020203" pitchFamily="34" charset="0"/>
                </a:rPr>
                <a:t>3</a:t>
              </a:r>
              <a:r>
                <a:rPr lang="en-US" sz="3200" dirty="0" smtClean="0">
                  <a:latin typeface="Microsoft New Tai Lue" panose="020B0502040204020203" pitchFamily="34" charset="0"/>
                  <a:cs typeface="Microsoft New Tai Lue" panose="020B0502040204020203" pitchFamily="34" charset="0"/>
                </a:rPr>
                <a:t>Everything </a:t>
              </a:r>
              <a:r>
                <a:rPr lang="en-US" sz="3200" dirty="0">
                  <a:latin typeface="Microsoft New Tai Lue" panose="020B0502040204020203" pitchFamily="34" charset="0"/>
                  <a:cs typeface="Microsoft New Tai Lue" panose="020B0502040204020203" pitchFamily="34" charset="0"/>
                </a:rPr>
                <a:t>touched is live, anything else is garbage</a:t>
              </a:r>
              <a:r>
                <a:rPr lang="en-US" sz="3200" dirty="0">
                  <a:latin typeface="Microsoft New Tai Lue" panose="020B0502040204020203" pitchFamily="34" charset="0"/>
                  <a:cs typeface="Microsoft New Tai Lue" panose="020B0502040204020203" pitchFamily="34" charset="0"/>
                </a:rPr>
                <a:t>.</a:t>
              </a:r>
              <a:endParaRPr lang="ru-RU" sz="3200" dirty="0">
                <a:latin typeface="Microsoft New Tai Lue" panose="020B0502040204020203" pitchFamily="34" charset="0"/>
                <a:cs typeface="Microsoft New Tai Lue" panose="020B0502040204020203" pitchFamily="34" charset="0"/>
              </a:endParaRPr>
            </a:p>
          </p:txBody>
        </p:sp>
      </p:grpSp>
      <p:sp>
        <p:nvSpPr>
          <p:cNvPr id="5" name="Rectangle 4"/>
          <p:cNvSpPr/>
          <p:nvPr/>
        </p:nvSpPr>
        <p:spPr>
          <a:xfrm>
            <a:off x="1256840" y="2060848"/>
            <a:ext cx="7954152" cy="584775"/>
          </a:xfrm>
          <a:prstGeom prst="rect">
            <a:avLst/>
          </a:prstGeom>
          <a:solidFill>
            <a:schemeClr val="bg1"/>
          </a:solidFill>
        </p:spPr>
        <p:txBody>
          <a:bodyPr wrap="square">
            <a:spAutoFit/>
          </a:bodyPr>
          <a:lstStyle/>
          <a:p>
            <a:r>
              <a:rPr lang="en-US" sz="3600" b="1" baseline="-25000" dirty="0" smtClean="0">
                <a:solidFill>
                  <a:srgbClr val="C00000"/>
                </a:solidFill>
                <a:latin typeface="Microsoft New Tai Lue" panose="020B0502040204020203" pitchFamily="34" charset="0"/>
                <a:cs typeface="Microsoft New Tai Lue" panose="020B0502040204020203" pitchFamily="34" charset="0"/>
              </a:rPr>
              <a:t>1</a:t>
            </a:r>
            <a:r>
              <a:rPr lang="en-US" sz="3200" dirty="0" smtClean="0">
                <a:latin typeface="Microsoft New Tai Lue" panose="020B0502040204020203" pitchFamily="34" charset="0"/>
                <a:cs typeface="Microsoft New Tai Lue" panose="020B0502040204020203" pitchFamily="34" charset="0"/>
              </a:rPr>
              <a:t>Stop </a:t>
            </a:r>
            <a:r>
              <a:rPr lang="en-US" sz="3200" dirty="0">
                <a:latin typeface="Microsoft New Tai Lue" panose="020B0502040204020203" pitchFamily="34" charset="0"/>
                <a:cs typeface="Microsoft New Tai Lue" panose="020B0502040204020203" pitchFamily="34" charset="0"/>
              </a:rPr>
              <a:t>all processes, run garbage </a:t>
            </a:r>
            <a:r>
              <a:rPr lang="en-US" sz="3200" dirty="0" smtClean="0">
                <a:latin typeface="Microsoft New Tai Lue" panose="020B0502040204020203" pitchFamily="34" charset="0"/>
                <a:cs typeface="Microsoft New Tai Lue" panose="020B0502040204020203" pitchFamily="34" charset="0"/>
              </a:rPr>
              <a:t>collector;</a:t>
            </a:r>
            <a:endParaRPr lang="en-US" sz="3200" dirty="0">
              <a:latin typeface="Microsoft New Tai Lue" panose="020B0502040204020203" pitchFamily="34" charset="0"/>
              <a:cs typeface="Microsoft New Tai Lue" panose="020B0502040204020203" pitchFamily="34" charset="0"/>
            </a:endParaRPr>
          </a:p>
        </p:txBody>
      </p:sp>
      <p:sp>
        <p:nvSpPr>
          <p:cNvPr id="6" name="TextBox 5"/>
          <p:cNvSpPr txBox="1"/>
          <p:nvPr/>
        </p:nvSpPr>
        <p:spPr>
          <a:xfrm>
            <a:off x="1254616" y="2788548"/>
            <a:ext cx="7919864" cy="584775"/>
          </a:xfrm>
          <a:prstGeom prst="rect">
            <a:avLst/>
          </a:prstGeom>
          <a:solidFill>
            <a:schemeClr val="bg1"/>
          </a:solidFill>
        </p:spPr>
        <p:txBody>
          <a:bodyPr wrap="square" rtlCol="0">
            <a:spAutoFit/>
          </a:bodyPr>
          <a:lstStyle/>
          <a:p>
            <a:r>
              <a:rPr lang="en-US" sz="3600" b="1" baseline="-25000" dirty="0" smtClean="0">
                <a:solidFill>
                  <a:srgbClr val="C00000"/>
                </a:solidFill>
                <a:latin typeface="Microsoft New Tai Lue" panose="020B0502040204020203" pitchFamily="34" charset="0"/>
                <a:cs typeface="Microsoft New Tai Lue" panose="020B0502040204020203" pitchFamily="34" charset="0"/>
              </a:rPr>
              <a:t>2</a:t>
            </a:r>
            <a:r>
              <a:rPr lang="en-US" sz="3200" dirty="0" smtClean="0">
                <a:latin typeface="Microsoft New Tai Lue" panose="020B0502040204020203" pitchFamily="34" charset="0"/>
                <a:cs typeface="Microsoft New Tai Lue" panose="020B0502040204020203" pitchFamily="34" charset="0"/>
              </a:rPr>
              <a:t>Trace </a:t>
            </a:r>
            <a:r>
              <a:rPr lang="en-US" sz="3200" dirty="0">
                <a:latin typeface="Microsoft New Tai Lue" panose="020B0502040204020203" pitchFamily="34" charset="0"/>
                <a:cs typeface="Microsoft New Tai Lue" panose="020B0502040204020203" pitchFamily="34" charset="0"/>
              </a:rPr>
              <a:t>forward from the roots</a:t>
            </a:r>
            <a:r>
              <a:rPr lang="en-US" sz="3200" dirty="0">
                <a:latin typeface="Microsoft New Tai Lue" panose="020B0502040204020203" pitchFamily="34" charset="0"/>
                <a:cs typeface="Microsoft New Tai Lue" panose="020B0502040204020203" pitchFamily="34" charset="0"/>
              </a:rPr>
              <a:t>;</a:t>
            </a:r>
            <a:endParaRPr lang="en-US" sz="3200" dirty="0">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4020977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4961965"/>
            <a:ext cx="8136904" cy="1347354"/>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a:t>
            </a:r>
            <a:endParaRPr lang="en-US" b="1" dirty="0" smtClean="0">
              <a:effectLst>
                <a:outerShdw blurRad="38100" dist="38100" dir="2700000" algn="tl">
                  <a:srgbClr val="000000">
                    <a:alpha val="43137"/>
                  </a:srgbClr>
                </a:outerShdw>
              </a:effectLst>
            </a:endParaRPr>
          </a:p>
          <a:p>
            <a:pPr algn="r"/>
            <a:r>
              <a:rPr lang="en-US" b="1" dirty="0" smtClean="0">
                <a:effectLst>
                  <a:outerShdw blurRad="38100" dist="38100" dir="2700000" algn="tl">
                    <a:srgbClr val="000000">
                      <a:alpha val="43137"/>
                    </a:srgbClr>
                  </a:outerShdw>
                </a:effectLst>
              </a:rPr>
              <a:t>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5" name="Content Placeholder 2"/>
          <p:cNvSpPr txBox="1">
            <a:spLocks/>
          </p:cNvSpPr>
          <p:nvPr/>
        </p:nvSpPr>
        <p:spPr>
          <a:xfrm>
            <a:off x="763960" y="1349153"/>
            <a:ext cx="3988060" cy="4956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800" dirty="0" smtClean="0">
                <a:latin typeface="Microsoft New Tai Lue" panose="020B0502040204020203" pitchFamily="34" charset="0"/>
                <a:cs typeface="Microsoft New Tai Lue" panose="020B0502040204020203" pitchFamily="34" charset="0"/>
              </a:rPr>
              <a:t>Every application has </a:t>
            </a:r>
            <a:r>
              <a:rPr lang="en-US" sz="2800" dirty="0" smtClean="0">
                <a:latin typeface="Microsoft New Tai Lue" panose="020B0502040204020203" pitchFamily="34" charset="0"/>
                <a:cs typeface="Microsoft New Tai Lue" panose="020B0502040204020203" pitchFamily="34" charset="0"/>
              </a:rPr>
              <a:t>a</a:t>
            </a:r>
            <a:endParaRPr lang="en-US" sz="2800" dirty="0" smtClean="0">
              <a:latin typeface="Microsoft New Tai Lue" panose="020B0502040204020203" pitchFamily="34" charset="0"/>
              <a:cs typeface="Microsoft New Tai Lue" panose="020B0502040204020203" pitchFamily="34" charset="0"/>
            </a:endParaRPr>
          </a:p>
        </p:txBody>
      </p:sp>
      <p:sp>
        <p:nvSpPr>
          <p:cNvPr id="7" name="Rectangle 6"/>
          <p:cNvSpPr/>
          <p:nvPr/>
        </p:nvSpPr>
        <p:spPr>
          <a:xfrm>
            <a:off x="611560" y="3212976"/>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p>
        </p:txBody>
      </p:sp>
      <p:sp>
        <p:nvSpPr>
          <p:cNvPr id="8" name="Rectangle 7"/>
          <p:cNvSpPr/>
          <p:nvPr/>
        </p:nvSpPr>
        <p:spPr>
          <a:xfrm>
            <a:off x="971600" y="3502465"/>
            <a:ext cx="2085844" cy="1080120"/>
          </a:xfrm>
          <a:prstGeom prst="rect">
            <a:avLst/>
          </a:prstGeom>
          <a:solidFill>
            <a:srgbClr val="F8E992"/>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solidFill>
                <a:schemeClr val="tx1"/>
              </a:solidFill>
              <a:cs typeface="Microsoft New Tai Lue" panose="020B0502040204020203" pitchFamily="34" charset="0"/>
            </a:endParaRPr>
          </a:p>
        </p:txBody>
      </p:sp>
      <p:sp>
        <p:nvSpPr>
          <p:cNvPr id="9" name="Rectangle 8"/>
          <p:cNvSpPr/>
          <p:nvPr/>
        </p:nvSpPr>
        <p:spPr>
          <a:xfrm>
            <a:off x="3635896" y="3501008"/>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schemeClr val="tx1"/>
              </a:solidFill>
              <a:cs typeface="Microsoft New Tai Lue" panose="020B0502040204020203" pitchFamily="34" charset="0"/>
            </a:endParaRPr>
          </a:p>
        </p:txBody>
      </p:sp>
      <p:sp>
        <p:nvSpPr>
          <p:cNvPr id="10" name="Rectangle 9"/>
          <p:cNvSpPr/>
          <p:nvPr/>
        </p:nvSpPr>
        <p:spPr>
          <a:xfrm>
            <a:off x="6300192" y="3502465"/>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schemeClr val="tx1"/>
              </a:solidFill>
              <a:cs typeface="Microsoft New Tai Lue" panose="020B0502040204020203" pitchFamily="34" charset="0"/>
            </a:endParaRPr>
          </a:p>
        </p:txBody>
      </p:sp>
      <p:sp>
        <p:nvSpPr>
          <p:cNvPr id="11" name="Oval 10"/>
          <p:cNvSpPr/>
          <p:nvPr/>
        </p:nvSpPr>
        <p:spPr>
          <a:xfrm>
            <a:off x="1353465" y="4077072"/>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842499" y="4077072"/>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309134" y="4077072"/>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851920" y="4094620"/>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321166" y="4094620"/>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84969" y="4095542"/>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226429" y="4095542"/>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7092280" y="4077072"/>
            <a:ext cx="360040" cy="360040"/>
          </a:xfrm>
          <a:prstGeom prst="ellipse">
            <a:avLst/>
          </a:prstGeom>
          <a:solidFill>
            <a:schemeClr val="bg1"/>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51027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p:cNvSpPr/>
          <p:nvPr/>
        </p:nvSpPr>
        <p:spPr>
          <a:xfrm>
            <a:off x="1651323" y="580453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p:cNvSpPr/>
          <p:nvPr/>
        </p:nvSpPr>
        <p:spPr>
          <a:xfrm>
            <a:off x="2685023" y="511423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p:cNvSpPr/>
          <p:nvPr/>
        </p:nvSpPr>
        <p:spPr>
          <a:xfrm>
            <a:off x="3785355" y="512028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57332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57332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57332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51027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flipH="1">
            <a:off x="1295636" y="4437112"/>
            <a:ext cx="237849" cy="6656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4"/>
            <a:endCxn id="36" idx="1"/>
          </p:cNvCxnSpPr>
          <p:nvPr/>
        </p:nvCxnSpPr>
        <p:spPr>
          <a:xfrm>
            <a:off x="1295636" y="5462772"/>
            <a:ext cx="408414" cy="39449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4"/>
            <a:endCxn id="37" idx="1"/>
          </p:cNvCxnSpPr>
          <p:nvPr/>
        </p:nvCxnSpPr>
        <p:spPr>
          <a:xfrm>
            <a:off x="2489154" y="4437112"/>
            <a:ext cx="248596" cy="72985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4437112"/>
            <a:ext cx="599590" cy="71834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4"/>
          </p:cNvCxnSpPr>
          <p:nvPr/>
        </p:nvCxnSpPr>
        <p:spPr>
          <a:xfrm flipH="1">
            <a:off x="2992337" y="4454660"/>
            <a:ext cx="1039603" cy="71680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8" idx="0"/>
          </p:cNvCxnSpPr>
          <p:nvPr/>
        </p:nvCxnSpPr>
        <p:spPr>
          <a:xfrm flipH="1">
            <a:off x="3965375" y="4455582"/>
            <a:ext cx="511645" cy="66469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4"/>
            <a:endCxn id="38" idx="7"/>
          </p:cNvCxnSpPr>
          <p:nvPr/>
        </p:nvCxnSpPr>
        <p:spPr>
          <a:xfrm flipH="1">
            <a:off x="4092668" y="4455582"/>
            <a:ext cx="872321" cy="71742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4455582"/>
            <a:ext cx="530368" cy="127767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40" idx="1"/>
          </p:cNvCxnSpPr>
          <p:nvPr/>
        </p:nvCxnSpPr>
        <p:spPr>
          <a:xfrm>
            <a:off x="4964989" y="4455582"/>
            <a:ext cx="335712" cy="133040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406449" y="4455582"/>
            <a:ext cx="21545" cy="127767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42" idx="0"/>
          </p:cNvCxnSpPr>
          <p:nvPr/>
        </p:nvCxnSpPr>
        <p:spPr>
          <a:xfrm flipH="1">
            <a:off x="6635286" y="4437112"/>
            <a:ext cx="637014" cy="6656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4"/>
            <a:endCxn id="41" idx="0"/>
          </p:cNvCxnSpPr>
          <p:nvPr/>
        </p:nvCxnSpPr>
        <p:spPr>
          <a:xfrm flipH="1">
            <a:off x="7046935" y="4437112"/>
            <a:ext cx="225365" cy="129614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5462772"/>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5913276"/>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5294258"/>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5282752"/>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71600" y="3645024"/>
            <a:ext cx="2085844" cy="338554"/>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STATIC</a:t>
            </a:r>
            <a:endParaRPr lang="en-US" dirty="0"/>
          </a:p>
        </p:txBody>
      </p:sp>
      <p:sp>
        <p:nvSpPr>
          <p:cNvPr id="28" name="TextBox 27"/>
          <p:cNvSpPr txBox="1"/>
          <p:nvPr/>
        </p:nvSpPr>
        <p:spPr>
          <a:xfrm>
            <a:off x="3635896" y="3645024"/>
            <a:ext cx="2085844" cy="615553"/>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ACTIVE VARIABLES</a:t>
            </a:r>
            <a:endParaRPr lang="ru-RU" sz="1600" b="1" dirty="0">
              <a:cs typeface="Microsoft New Tai Lue" panose="020B0502040204020203" pitchFamily="34" charset="0"/>
            </a:endParaRPr>
          </a:p>
          <a:p>
            <a:endParaRPr lang="en-US" dirty="0"/>
          </a:p>
        </p:txBody>
      </p:sp>
      <p:sp>
        <p:nvSpPr>
          <p:cNvPr id="29" name="TextBox 28"/>
          <p:cNvSpPr txBox="1"/>
          <p:nvPr/>
        </p:nvSpPr>
        <p:spPr>
          <a:xfrm>
            <a:off x="6300192" y="3635732"/>
            <a:ext cx="2085844" cy="338554"/>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CPU </a:t>
            </a:r>
            <a:r>
              <a:rPr lang="en-US" sz="1600" b="1" dirty="0" smtClean="0">
                <a:latin typeface="Microsoft New Tai Lue" panose="020B0502040204020203" pitchFamily="34" charset="0"/>
                <a:cs typeface="Microsoft New Tai Lue" panose="020B0502040204020203" pitchFamily="34" charset="0"/>
              </a:rPr>
              <a:t>REGISTERS</a:t>
            </a:r>
            <a:endParaRPr lang="ru-RU" sz="1600" b="1" dirty="0">
              <a:cs typeface="Microsoft New Tai Lue" panose="020B0502040204020203" pitchFamily="34" charset="0"/>
            </a:endParaRPr>
          </a:p>
        </p:txBody>
      </p:sp>
      <p:sp>
        <p:nvSpPr>
          <p:cNvPr id="33" name="TextBox 32"/>
          <p:cNvSpPr txBox="1"/>
          <p:nvPr/>
        </p:nvSpPr>
        <p:spPr>
          <a:xfrm>
            <a:off x="1295636" y="1916832"/>
            <a:ext cx="4426104" cy="461665"/>
          </a:xfrm>
          <a:prstGeom prst="rect">
            <a:avLst/>
          </a:prstGeom>
          <a:noFill/>
        </p:spPr>
        <p:txBody>
          <a:bodyPr wrap="square" rtlCol="0">
            <a:spAutoFit/>
          </a:bodyPr>
          <a:lstStyle/>
          <a:p>
            <a:pPr marL="342900" lvl="1" indent="-342900">
              <a:buFont typeface="Arial" panose="020B0604020202020204" pitchFamily="34" charset="0"/>
              <a:buChar char="•"/>
            </a:pPr>
            <a:r>
              <a:rPr lang="en-US" sz="2400" dirty="0">
                <a:latin typeface="Microsoft New Tai Lue" panose="020B0502040204020203" pitchFamily="34" charset="0"/>
                <a:cs typeface="Microsoft New Tai Lue" panose="020B0502040204020203" pitchFamily="34" charset="0"/>
              </a:rPr>
              <a:t>static variables</a:t>
            </a:r>
            <a:r>
              <a:rPr lang="en-US" sz="2400" dirty="0" smtClean="0">
                <a:latin typeface="Microsoft New Tai Lue" panose="020B0502040204020203" pitchFamily="34" charset="0"/>
                <a:cs typeface="Microsoft New Tai Lue" panose="020B0502040204020203" pitchFamily="34" charset="0"/>
              </a:rPr>
              <a:t>;</a:t>
            </a:r>
            <a:endParaRPr lang="en-US" dirty="0"/>
          </a:p>
        </p:txBody>
      </p:sp>
      <p:sp>
        <p:nvSpPr>
          <p:cNvPr id="61" name="TextBox 60"/>
          <p:cNvSpPr txBox="1"/>
          <p:nvPr/>
        </p:nvSpPr>
        <p:spPr>
          <a:xfrm>
            <a:off x="1295636" y="2289646"/>
            <a:ext cx="4426104" cy="461665"/>
          </a:xfrm>
          <a:prstGeom prst="rect">
            <a:avLst/>
          </a:prstGeom>
          <a:noFill/>
        </p:spPr>
        <p:txBody>
          <a:bodyPr wrap="square" rtlCol="0">
            <a:spAutoFit/>
          </a:bodyPr>
          <a:lstStyle/>
          <a:p>
            <a:pPr marL="342900" lvl="1" indent="-342900">
              <a:buFont typeface="Arial" panose="020B0604020202020204" pitchFamily="34" charset="0"/>
              <a:buChar char="•"/>
            </a:pPr>
            <a:r>
              <a:rPr lang="en-US" sz="2400" dirty="0">
                <a:latin typeface="Microsoft New Tai Lue" panose="020B0502040204020203" pitchFamily="34" charset="0"/>
                <a:cs typeface="Microsoft New Tai Lue" panose="020B0502040204020203" pitchFamily="34" charset="0"/>
              </a:rPr>
              <a:t>CPU registers</a:t>
            </a:r>
            <a:r>
              <a:rPr lang="en-US" sz="2400" dirty="0" smtClean="0">
                <a:latin typeface="Microsoft New Tai Lue" panose="020B0502040204020203" pitchFamily="34" charset="0"/>
                <a:cs typeface="Microsoft New Tai Lue" panose="020B0502040204020203" pitchFamily="34" charset="0"/>
              </a:rPr>
              <a:t>;</a:t>
            </a:r>
            <a:endParaRPr lang="en-US" sz="2400" dirty="0">
              <a:latin typeface="Microsoft New Tai Lue" panose="020B0502040204020203" pitchFamily="34" charset="0"/>
              <a:cs typeface="Microsoft New Tai Lue" panose="020B0502040204020203" pitchFamily="34" charset="0"/>
            </a:endParaRPr>
          </a:p>
        </p:txBody>
      </p:sp>
      <p:sp>
        <p:nvSpPr>
          <p:cNvPr id="63" name="TextBox 62"/>
          <p:cNvSpPr txBox="1"/>
          <p:nvPr/>
        </p:nvSpPr>
        <p:spPr>
          <a:xfrm>
            <a:off x="1295635" y="2607295"/>
            <a:ext cx="5571279" cy="461665"/>
          </a:xfrm>
          <a:prstGeom prst="rect">
            <a:avLst/>
          </a:prstGeom>
          <a:noFill/>
        </p:spPr>
        <p:txBody>
          <a:bodyPr wrap="square" rtlCol="0">
            <a:spAutoFit/>
          </a:bodyPr>
          <a:lstStyle/>
          <a:p>
            <a:pPr marL="342900" lvl="1" indent="-342900">
              <a:buFont typeface="Arial" panose="020B0604020202020204" pitchFamily="34" charset="0"/>
              <a:buChar char="•"/>
            </a:pPr>
            <a:r>
              <a:rPr lang="en-US" sz="2400" dirty="0">
                <a:latin typeface="Microsoft New Tai Lue" panose="020B0502040204020203" pitchFamily="34" charset="0"/>
                <a:cs typeface="Microsoft New Tai Lue" panose="020B0502040204020203" pitchFamily="34" charset="0"/>
              </a:rPr>
              <a:t>active local variables and stack roots.</a:t>
            </a:r>
            <a:endParaRPr lang="ru-RU" sz="2400" dirty="0">
              <a:latin typeface="Trebuchet MS" panose="020B0603020202020204" pitchFamily="34" charset="0"/>
              <a:cs typeface="Microsoft New Tai Lue" panose="020B0502040204020203" pitchFamily="34" charset="0"/>
            </a:endParaRPr>
          </a:p>
        </p:txBody>
      </p:sp>
      <p:sp>
        <p:nvSpPr>
          <p:cNvPr id="34" name="TextBox 33"/>
          <p:cNvSpPr txBox="1"/>
          <p:nvPr/>
        </p:nvSpPr>
        <p:spPr>
          <a:xfrm>
            <a:off x="4477020" y="1349153"/>
            <a:ext cx="3191324" cy="523220"/>
          </a:xfrm>
          <a:prstGeom prst="rect">
            <a:avLst/>
          </a:prstGeom>
          <a:noFill/>
        </p:spPr>
        <p:txBody>
          <a:bodyPr wrap="square" rtlCol="0">
            <a:spAutoFit/>
          </a:bodyPr>
          <a:lstStyle/>
          <a:p>
            <a:r>
              <a:rPr lang="en-US" sz="2800" b="1" dirty="0">
                <a:latin typeface="Microsoft New Tai Lue" panose="020B0502040204020203" pitchFamily="34" charset="0"/>
                <a:cs typeface="Microsoft New Tai Lue" panose="020B0502040204020203" pitchFamily="34" charset="0"/>
              </a:rPr>
              <a:t>set of roots</a:t>
            </a:r>
            <a:r>
              <a:rPr lang="en-US" sz="2800" dirty="0" smtClean="0">
                <a:latin typeface="Microsoft New Tai Lue" panose="020B0502040204020203" pitchFamily="34" charset="0"/>
                <a:cs typeface="Microsoft New Tai Lue" panose="020B0502040204020203" pitchFamily="34" charset="0"/>
              </a:rPr>
              <a:t>:</a:t>
            </a:r>
            <a:endParaRPr lang="en-US" sz="2800" dirty="0">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61655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par>
                                <p:cTn id="73" presetID="10"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par>
                                <p:cTn id="79" presetID="10"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500"/>
                                        <p:tgtEl>
                                          <p:spTgt spid="56"/>
                                        </p:tgtEl>
                                      </p:cBhvr>
                                    </p:animEffect>
                                  </p:childTnLst>
                                </p:cTn>
                              </p:par>
                              <p:par>
                                <p:cTn id="82" presetID="10" presetClass="entr" presetSubtype="0" fill="hold"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71"/>
                                        </p:tgtEl>
                                        <p:attrNameLst>
                                          <p:attrName>style.visibility</p:attrName>
                                        </p:attrNameLst>
                                      </p:cBhvr>
                                      <p:to>
                                        <p:strVal val="visible"/>
                                      </p:to>
                                    </p:set>
                                    <p:animEffect transition="in" filter="fade">
                                      <p:cBhvr>
                                        <p:cTn id="96" dur="500"/>
                                        <p:tgtEl>
                                          <p:spTgt spid="71"/>
                                        </p:tgtEl>
                                      </p:cBhvr>
                                    </p:animEffect>
                                  </p:childTnLst>
                                </p:cTn>
                              </p:par>
                              <p:par>
                                <p:cTn id="97" presetID="10"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animEffect transition="in" filter="fade">
                                      <p:cBhvr>
                                        <p:cTn id="99" dur="500"/>
                                        <p:tgtEl>
                                          <p:spTgt spid="74"/>
                                        </p:tgtEl>
                                      </p:cBhvr>
                                    </p:animEffect>
                                  </p:childTnLst>
                                </p:cTn>
                              </p:par>
                              <p:par>
                                <p:cTn id="100" presetID="10" presetClass="entr" presetSubtype="0" fill="hold"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nodeType="with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fade">
                                      <p:cBhvr>
                                        <p:cTn id="108" dur="500"/>
                                        <p:tgtEl>
                                          <p:spTgt spid="4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par>
                                <p:cTn id="115" presetID="10" presetClass="entr" presetSubtype="0" fill="hold" nodeType="withEffect">
                                  <p:stCondLst>
                                    <p:cond delay="0"/>
                                  </p:stCondLst>
                                  <p:childTnLst>
                                    <p:set>
                                      <p:cBhvr>
                                        <p:cTn id="116" dur="1" fill="hold">
                                          <p:stCondLst>
                                            <p:cond delay="0"/>
                                          </p:stCondLst>
                                        </p:cTn>
                                        <p:tgtEl>
                                          <p:spTgt spid="86"/>
                                        </p:tgtEl>
                                        <p:attrNameLst>
                                          <p:attrName>style.visibility</p:attrName>
                                        </p:attrNameLst>
                                      </p:cBhvr>
                                      <p:to>
                                        <p:strVal val="visible"/>
                                      </p:to>
                                    </p:set>
                                    <p:animEffect transition="in" filter="fade">
                                      <p:cBhvr>
                                        <p:cTn id="117" dur="500"/>
                                        <p:tgtEl>
                                          <p:spTgt spid="86"/>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fade">
                                      <p:cBhvr>
                                        <p:cTn id="123" dur="500"/>
                                        <p:tgtEl>
                                          <p:spTgt spid="39"/>
                                        </p:tgtEl>
                                      </p:cBhvr>
                                    </p:animEffect>
                                  </p:childTnLst>
                                </p:cTn>
                              </p:par>
                              <p:par>
                                <p:cTn id="124" presetID="10" presetClass="entr" presetSubtype="0" fill="hold" nodeType="withEffect">
                                  <p:stCondLst>
                                    <p:cond delay="0"/>
                                  </p:stCondLst>
                                  <p:childTnLst>
                                    <p:set>
                                      <p:cBhvr>
                                        <p:cTn id="125" dur="1" fill="hold">
                                          <p:stCondLst>
                                            <p:cond delay="0"/>
                                          </p:stCondLst>
                                        </p:cTn>
                                        <p:tgtEl>
                                          <p:spTgt spid="83"/>
                                        </p:tgtEl>
                                        <p:attrNameLst>
                                          <p:attrName>style.visibility</p:attrName>
                                        </p:attrNameLst>
                                      </p:cBhvr>
                                      <p:to>
                                        <p:strVal val="visible"/>
                                      </p:to>
                                    </p:set>
                                    <p:animEffect transition="in" filter="fade">
                                      <p:cBhvr>
                                        <p:cTn id="126" dur="500"/>
                                        <p:tgtEl>
                                          <p:spTgt spid="8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89"/>
                                        </p:tgtEl>
                                        <p:attrNameLst>
                                          <p:attrName>style.visibility</p:attrName>
                                        </p:attrNameLst>
                                      </p:cBhvr>
                                      <p:to>
                                        <p:strVal val="visible"/>
                                      </p:to>
                                    </p:set>
                                    <p:animEffect transition="in" filter="fade">
                                      <p:cBhvr>
                                        <p:cTn id="132" dur="500"/>
                                        <p:tgtEl>
                                          <p:spTgt spid="89"/>
                                        </p:tgtEl>
                                      </p:cBhvr>
                                    </p:animEffect>
                                  </p:childTnLst>
                                </p:cTn>
                              </p:par>
                              <p:par>
                                <p:cTn id="133" presetID="10" presetClass="entr" presetSubtype="0" fill="hold" nodeType="with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500"/>
                                        <p:tgtEl>
                                          <p:spTgt spid="8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fade">
                                      <p:cBhvr>
                                        <p:cTn id="138" dur="500"/>
                                        <p:tgtEl>
                                          <p:spTgt spid="4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2"/>
                                        </p:tgtEl>
                                        <p:attrNameLst>
                                          <p:attrName>style.visibility</p:attrName>
                                        </p:attrNameLst>
                                      </p:cBhvr>
                                      <p:to>
                                        <p:strVal val="visible"/>
                                      </p:to>
                                    </p:set>
                                    <p:animEffect transition="in" filter="fade">
                                      <p:cBhvr>
                                        <p:cTn id="141" dur="500"/>
                                        <p:tgtEl>
                                          <p:spTgt spid="9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2"/>
                                        </p:tgtEl>
                                        <p:attrNameLst>
                                          <p:attrName>style.visibility</p:attrName>
                                        </p:attrNameLst>
                                      </p:cBhvr>
                                      <p:to>
                                        <p:strVal val="visible"/>
                                      </p:to>
                                    </p:set>
                                    <p:animEffect transition="in" filter="fade">
                                      <p:cBhvr>
                                        <p:cTn id="1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35" grpId="0" animBg="1"/>
      <p:bldP spid="36" grpId="0" animBg="1"/>
      <p:bldP spid="37" grpId="0" animBg="1"/>
      <p:bldP spid="38" grpId="0" animBg="1"/>
      <p:bldP spid="39" grpId="0" animBg="1"/>
      <p:bldP spid="40" grpId="0" animBg="1"/>
      <p:bldP spid="41" grpId="0" animBg="1"/>
      <p:bldP spid="42" grpId="0" animBg="1"/>
      <p:bldP spid="27" grpId="0"/>
      <p:bldP spid="28" grpId="0"/>
      <p:bldP spid="29" grpId="0"/>
      <p:bldP spid="33" grpId="0"/>
      <p:bldP spid="61" grpId="0"/>
      <p:bldP spid="6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p>
        </p:txBody>
      </p:sp>
      <p:sp>
        <p:nvSpPr>
          <p:cNvPr id="107" name="Rectangle 106"/>
          <p:cNvSpPr/>
          <p:nvPr/>
        </p:nvSpPr>
        <p:spPr>
          <a:xfrm>
            <a:off x="971600" y="1486241"/>
            <a:ext cx="2085844" cy="1080120"/>
          </a:xfrm>
          <a:prstGeom prst="rect">
            <a:avLst/>
          </a:prstGeom>
          <a:solidFill>
            <a:srgbClr val="F8E992"/>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solidFill>
                <a:schemeClr val="tx1"/>
              </a:solidFill>
              <a:cs typeface="Microsoft New Tai Lue" panose="020B0502040204020203" pitchFamily="34" charset="0"/>
            </a:endParaRPr>
          </a:p>
        </p:txBody>
      </p:sp>
      <p:sp>
        <p:nvSpPr>
          <p:cNvPr id="108" name="Rectangle 107"/>
          <p:cNvSpPr/>
          <p:nvPr/>
        </p:nvSpPr>
        <p:spPr>
          <a:xfrm>
            <a:off x="3635896" y="1484784"/>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schemeClr val="tx1"/>
              </a:solidFill>
              <a:cs typeface="Microsoft New Tai Lue" panose="020B0502040204020203" pitchFamily="34" charset="0"/>
            </a:endParaRPr>
          </a:p>
        </p:txBody>
      </p:sp>
      <p:sp>
        <p:nvSpPr>
          <p:cNvPr id="110" name="Rectangle 109"/>
          <p:cNvSpPr/>
          <p:nvPr/>
        </p:nvSpPr>
        <p:spPr>
          <a:xfrm>
            <a:off x="6300192" y="1486241"/>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schemeClr val="tx1"/>
              </a:solidFill>
              <a:cs typeface="Microsoft New Tai Lue" panose="020B0502040204020203" pitchFamily="34" charset="0"/>
            </a:endParaRPr>
          </a:p>
        </p:txBody>
      </p:sp>
      <p:sp>
        <p:nvSpPr>
          <p:cNvPr id="111" name="Oval 110"/>
          <p:cNvSpPr/>
          <p:nvPr/>
        </p:nvSpPr>
        <p:spPr>
          <a:xfrm>
            <a:off x="1353465" y="206084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Oval 112"/>
          <p:cNvSpPr/>
          <p:nvPr/>
        </p:nvSpPr>
        <p:spPr>
          <a:xfrm>
            <a:off x="1842499" y="206084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Oval 113"/>
          <p:cNvSpPr/>
          <p:nvPr/>
        </p:nvSpPr>
        <p:spPr>
          <a:xfrm>
            <a:off x="2309134" y="206084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6" name="Oval 115"/>
          <p:cNvSpPr/>
          <p:nvPr/>
        </p:nvSpPr>
        <p:spPr>
          <a:xfrm>
            <a:off x="3851920" y="2078396"/>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7" name="Oval 116"/>
          <p:cNvSpPr/>
          <p:nvPr/>
        </p:nvSpPr>
        <p:spPr>
          <a:xfrm>
            <a:off x="4321166" y="2078396"/>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Oval 117"/>
          <p:cNvSpPr/>
          <p:nvPr/>
        </p:nvSpPr>
        <p:spPr>
          <a:xfrm>
            <a:off x="4784969" y="207931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 name="Oval 118"/>
          <p:cNvSpPr/>
          <p:nvPr/>
        </p:nvSpPr>
        <p:spPr>
          <a:xfrm>
            <a:off x="5226429" y="2079318"/>
            <a:ext cx="360040" cy="360040"/>
          </a:xfrm>
          <a:prstGeom prst="ellipse">
            <a:avLst/>
          </a:prstGeom>
          <a:solidFill>
            <a:schemeClr val="bg1"/>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0" name="Oval 119"/>
          <p:cNvSpPr/>
          <p:nvPr/>
        </p:nvSpPr>
        <p:spPr>
          <a:xfrm>
            <a:off x="7092280" y="2060848"/>
            <a:ext cx="360040" cy="360040"/>
          </a:xfrm>
          <a:prstGeom prst="ellipse">
            <a:avLst/>
          </a:prstGeom>
          <a:solidFill>
            <a:schemeClr val="bg1"/>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TextBox 120"/>
          <p:cNvSpPr txBox="1"/>
          <p:nvPr/>
        </p:nvSpPr>
        <p:spPr>
          <a:xfrm>
            <a:off x="971600" y="1628800"/>
            <a:ext cx="2085844" cy="338554"/>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STATIC</a:t>
            </a:r>
            <a:endParaRPr lang="en-US" dirty="0"/>
          </a:p>
        </p:txBody>
      </p:sp>
      <p:sp>
        <p:nvSpPr>
          <p:cNvPr id="122" name="TextBox 121"/>
          <p:cNvSpPr txBox="1"/>
          <p:nvPr/>
        </p:nvSpPr>
        <p:spPr>
          <a:xfrm>
            <a:off x="3635896" y="1628800"/>
            <a:ext cx="2085844" cy="615553"/>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ACTIVE VARIABLES</a:t>
            </a:r>
            <a:endParaRPr lang="ru-RU" sz="1600" b="1" dirty="0">
              <a:cs typeface="Microsoft New Tai Lue" panose="020B0502040204020203" pitchFamily="34" charset="0"/>
            </a:endParaRPr>
          </a:p>
          <a:p>
            <a:endParaRPr lang="en-US" dirty="0"/>
          </a:p>
        </p:txBody>
      </p:sp>
      <p:sp>
        <p:nvSpPr>
          <p:cNvPr id="123" name="TextBox 122"/>
          <p:cNvSpPr txBox="1"/>
          <p:nvPr/>
        </p:nvSpPr>
        <p:spPr>
          <a:xfrm>
            <a:off x="6300192" y="1619508"/>
            <a:ext cx="2085844" cy="338554"/>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CPU </a:t>
            </a:r>
            <a:r>
              <a:rPr lang="en-US" sz="1600" b="1" dirty="0" smtClean="0">
                <a:latin typeface="Microsoft New Tai Lue" panose="020B0502040204020203" pitchFamily="34" charset="0"/>
                <a:cs typeface="Microsoft New Tai Lue" panose="020B0502040204020203" pitchFamily="34" charset="0"/>
              </a:rPr>
              <a:t>REGISTERS</a:t>
            </a:r>
            <a:endParaRPr lang="ru-RU" sz="1600" b="1" dirty="0">
              <a:cs typeface="Microsoft New Tai Lue" panose="020B0502040204020203" pitchFamily="34" charset="0"/>
            </a:endParaRPr>
          </a:p>
        </p:txBody>
      </p:sp>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a:t>
            </a:r>
            <a:endParaRPr lang="en-US" b="1" dirty="0" smtClean="0">
              <a:effectLst>
                <a:outerShdw blurRad="38100" dist="38100" dir="2700000" algn="tl">
                  <a:srgbClr val="000000">
                    <a:alpha val="43137"/>
                  </a:srgbClr>
                </a:outerShdw>
              </a:effectLst>
            </a:endParaRPr>
          </a:p>
          <a:p>
            <a:pPr algn="r"/>
            <a:r>
              <a:rPr lang="en-US" b="1" dirty="0" smtClean="0">
                <a:effectLst>
                  <a:outerShdw blurRad="38100" dist="38100" dir="2700000" algn="tl">
                    <a:srgbClr val="000000">
                      <a:alpha val="43137"/>
                    </a:srgbClr>
                  </a:outerShdw>
                </a:effectLst>
              </a:rPr>
              <a:t>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a:t>
            </a:r>
            <a:endParaRPr lang="en-US" b="1" dirty="0" smtClean="0">
              <a:effectLst>
                <a:outerShdw blurRad="38100" dist="38100" dir="2700000" algn="tl">
                  <a:srgbClr val="000000">
                    <a:alpha val="43137"/>
                  </a:srgbClr>
                </a:outerShdw>
              </a:effectLst>
            </a:endParaRPr>
          </a:p>
          <a:p>
            <a:pPr algn="r"/>
            <a:r>
              <a:rPr lang="en-US" b="1" dirty="0" smtClean="0">
                <a:effectLst>
                  <a:outerShdw blurRad="38100" dist="38100" dir="2700000" algn="tl">
                    <a:srgbClr val="000000">
                      <a:alpha val="43137"/>
                    </a:srgbClr>
                  </a:outerShdw>
                </a:effectLst>
              </a:rPr>
              <a:t>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Oval 59"/>
          <p:cNvSpPr/>
          <p:nvPr/>
        </p:nvSpPr>
        <p:spPr>
          <a:xfrm>
            <a:off x="4717883" y="428383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Oval 60"/>
          <p:cNvSpPr/>
          <p:nvPr/>
        </p:nvSpPr>
        <p:spPr>
          <a:xfrm>
            <a:off x="6057440" y="394989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536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p>
        </p:txBody>
      </p:sp>
      <p:sp>
        <p:nvSpPr>
          <p:cNvPr id="84" name="Rectangle 83"/>
          <p:cNvSpPr/>
          <p:nvPr/>
        </p:nvSpPr>
        <p:spPr>
          <a:xfrm>
            <a:off x="971600" y="1486241"/>
            <a:ext cx="2085844" cy="1080120"/>
          </a:xfrm>
          <a:prstGeom prst="rect">
            <a:avLst/>
          </a:prstGeom>
          <a:solidFill>
            <a:srgbClr val="F8E992"/>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b="1" dirty="0">
              <a:solidFill>
                <a:schemeClr val="tx1"/>
              </a:solidFill>
              <a:cs typeface="Microsoft New Tai Lue" panose="020B0502040204020203" pitchFamily="34" charset="0"/>
            </a:endParaRPr>
          </a:p>
        </p:txBody>
      </p:sp>
      <p:sp>
        <p:nvSpPr>
          <p:cNvPr id="87" name="Rectangle 86"/>
          <p:cNvSpPr/>
          <p:nvPr/>
        </p:nvSpPr>
        <p:spPr>
          <a:xfrm>
            <a:off x="3635896" y="1484784"/>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schemeClr val="tx1"/>
              </a:solidFill>
              <a:cs typeface="Microsoft New Tai Lue" panose="020B0502040204020203" pitchFamily="34" charset="0"/>
            </a:endParaRPr>
          </a:p>
        </p:txBody>
      </p:sp>
      <p:sp>
        <p:nvSpPr>
          <p:cNvPr id="90" name="Rectangle 89"/>
          <p:cNvSpPr/>
          <p:nvPr/>
        </p:nvSpPr>
        <p:spPr>
          <a:xfrm>
            <a:off x="6300192" y="1486241"/>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1600" b="1" dirty="0">
              <a:solidFill>
                <a:schemeClr val="tx1"/>
              </a:solidFill>
              <a:cs typeface="Microsoft New Tai Lue" panose="020B0502040204020203" pitchFamily="34" charset="0"/>
            </a:endParaRPr>
          </a:p>
        </p:txBody>
      </p:sp>
      <p:sp>
        <p:nvSpPr>
          <p:cNvPr id="92" name="Oval 91"/>
          <p:cNvSpPr/>
          <p:nvPr/>
        </p:nvSpPr>
        <p:spPr>
          <a:xfrm>
            <a:off x="1353465"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Oval 92"/>
          <p:cNvSpPr/>
          <p:nvPr/>
        </p:nvSpPr>
        <p:spPr>
          <a:xfrm>
            <a:off x="1842499"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Oval 93"/>
          <p:cNvSpPr/>
          <p:nvPr/>
        </p:nvSpPr>
        <p:spPr>
          <a:xfrm>
            <a:off x="2309134"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Oval 95"/>
          <p:cNvSpPr/>
          <p:nvPr/>
        </p:nvSpPr>
        <p:spPr>
          <a:xfrm>
            <a:off x="3851920" y="2078396"/>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7" name="Oval 96"/>
          <p:cNvSpPr/>
          <p:nvPr/>
        </p:nvSpPr>
        <p:spPr>
          <a:xfrm>
            <a:off x="4321166" y="2078396"/>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Oval 98"/>
          <p:cNvSpPr/>
          <p:nvPr/>
        </p:nvSpPr>
        <p:spPr>
          <a:xfrm>
            <a:off x="4784969" y="207931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0" name="Oval 99"/>
          <p:cNvSpPr/>
          <p:nvPr/>
        </p:nvSpPr>
        <p:spPr>
          <a:xfrm>
            <a:off x="5226429" y="207931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1" name="Oval 100"/>
          <p:cNvSpPr/>
          <p:nvPr/>
        </p:nvSpPr>
        <p:spPr>
          <a:xfrm>
            <a:off x="7092280" y="2060848"/>
            <a:ext cx="360040" cy="360040"/>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 name="TextBox 101"/>
          <p:cNvSpPr txBox="1"/>
          <p:nvPr/>
        </p:nvSpPr>
        <p:spPr>
          <a:xfrm>
            <a:off x="971600" y="1628800"/>
            <a:ext cx="2085844" cy="338554"/>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STATIC</a:t>
            </a:r>
            <a:endParaRPr lang="en-US" dirty="0"/>
          </a:p>
        </p:txBody>
      </p:sp>
      <p:sp>
        <p:nvSpPr>
          <p:cNvPr id="104" name="TextBox 103"/>
          <p:cNvSpPr txBox="1"/>
          <p:nvPr/>
        </p:nvSpPr>
        <p:spPr>
          <a:xfrm>
            <a:off x="3635896" y="1628800"/>
            <a:ext cx="2085844" cy="338554"/>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ACTIVE </a:t>
            </a:r>
            <a:r>
              <a:rPr lang="en-US" sz="1600" b="1" dirty="0" smtClean="0">
                <a:latin typeface="Microsoft New Tai Lue" panose="020B0502040204020203" pitchFamily="34" charset="0"/>
                <a:cs typeface="Microsoft New Tai Lue" panose="020B0502040204020203" pitchFamily="34" charset="0"/>
              </a:rPr>
              <a:t>VARIABLES</a:t>
            </a:r>
            <a:endParaRPr lang="ru-RU" sz="1600" b="1" dirty="0">
              <a:cs typeface="Microsoft New Tai Lue" panose="020B0502040204020203" pitchFamily="34" charset="0"/>
            </a:endParaRPr>
          </a:p>
        </p:txBody>
      </p:sp>
      <p:sp>
        <p:nvSpPr>
          <p:cNvPr id="105" name="TextBox 104"/>
          <p:cNvSpPr txBox="1"/>
          <p:nvPr/>
        </p:nvSpPr>
        <p:spPr>
          <a:xfrm>
            <a:off x="6300192" y="1619508"/>
            <a:ext cx="2085844" cy="338554"/>
          </a:xfrm>
          <a:prstGeom prst="rect">
            <a:avLst/>
          </a:prstGeom>
          <a:noFill/>
        </p:spPr>
        <p:txBody>
          <a:bodyPr wrap="square" rtlCol="0">
            <a:spAutoFit/>
          </a:bodyPr>
          <a:lstStyle/>
          <a:p>
            <a:pPr algn="ctr"/>
            <a:r>
              <a:rPr lang="en-US" sz="1600" b="1" dirty="0">
                <a:latin typeface="Microsoft New Tai Lue" panose="020B0502040204020203" pitchFamily="34" charset="0"/>
                <a:cs typeface="Microsoft New Tai Lue" panose="020B0502040204020203" pitchFamily="34" charset="0"/>
              </a:rPr>
              <a:t>CPU </a:t>
            </a:r>
            <a:r>
              <a:rPr lang="en-US" sz="1600" b="1" dirty="0" smtClean="0">
                <a:latin typeface="Microsoft New Tai Lue" panose="020B0502040204020203" pitchFamily="34" charset="0"/>
                <a:cs typeface="Microsoft New Tai Lue" panose="020B0502040204020203" pitchFamily="34" charset="0"/>
              </a:rPr>
              <a:t>REGISTERS</a:t>
            </a:r>
            <a:endParaRPr lang="ru-RU" sz="1600" b="1" dirty="0">
              <a:cs typeface="Microsoft New Tai Lue" panose="020B0502040204020203" pitchFamily="34" charset="0"/>
            </a:endParaRPr>
          </a:p>
        </p:txBody>
      </p:sp>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a:t>
            </a:r>
            <a:endParaRPr lang="en-US" b="1" dirty="0" smtClean="0">
              <a:effectLst>
                <a:outerShdw blurRad="38100" dist="38100" dir="2700000" algn="tl">
                  <a:srgbClr val="000000">
                    <a:alpha val="43137"/>
                  </a:srgbClr>
                </a:outerShdw>
              </a:effectLst>
            </a:endParaRPr>
          </a:p>
          <a:p>
            <a:pPr algn="r"/>
            <a:r>
              <a:rPr lang="en-US" b="1" dirty="0" smtClean="0">
                <a:effectLst>
                  <a:outerShdw blurRad="38100" dist="38100" dir="2700000" algn="tl">
                    <a:srgbClr val="000000">
                      <a:alpha val="43137"/>
                    </a:srgbClr>
                  </a:outerShdw>
                </a:effectLst>
              </a:rPr>
              <a:t>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endCxn id="35" idx="0"/>
          </p:cNvCxnSpPr>
          <p:nvPr/>
        </p:nvCxnSpPr>
        <p:spPr>
          <a:xfrm flipH="1">
            <a:off x="1295636" y="2528900"/>
            <a:ext cx="196459" cy="55760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37" idx="1"/>
          </p:cNvCxnSpPr>
          <p:nvPr/>
        </p:nvCxnSpPr>
        <p:spPr>
          <a:xfrm>
            <a:off x="2575057" y="2476173"/>
            <a:ext cx="162693" cy="67456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35" idx="7"/>
          </p:cNvCxnSpPr>
          <p:nvPr/>
        </p:nvCxnSpPr>
        <p:spPr>
          <a:xfrm flipH="1">
            <a:off x="1422929" y="2528900"/>
            <a:ext cx="558200" cy="610335"/>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37" idx="7"/>
          </p:cNvCxnSpPr>
          <p:nvPr/>
        </p:nvCxnSpPr>
        <p:spPr>
          <a:xfrm flipH="1">
            <a:off x="2992336" y="2493721"/>
            <a:ext cx="845746" cy="65702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8" idx="0"/>
          </p:cNvCxnSpPr>
          <p:nvPr/>
        </p:nvCxnSpPr>
        <p:spPr>
          <a:xfrm flipH="1">
            <a:off x="3965375" y="2493721"/>
            <a:ext cx="341953" cy="610335"/>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38" idx="7"/>
          </p:cNvCxnSpPr>
          <p:nvPr/>
        </p:nvCxnSpPr>
        <p:spPr>
          <a:xfrm flipH="1">
            <a:off x="4092668" y="2494643"/>
            <a:ext cx="678463" cy="66214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39" idx="0"/>
          </p:cNvCxnSpPr>
          <p:nvPr/>
        </p:nvCxnSpPr>
        <p:spPr>
          <a:xfrm flipH="1">
            <a:off x="4434621" y="2547370"/>
            <a:ext cx="463803" cy="1169662"/>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40" idx="1"/>
          </p:cNvCxnSpPr>
          <p:nvPr/>
        </p:nvCxnSpPr>
        <p:spPr>
          <a:xfrm>
            <a:off x="5025717" y="2494643"/>
            <a:ext cx="274984" cy="127511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40" idx="0"/>
          </p:cNvCxnSpPr>
          <p:nvPr/>
        </p:nvCxnSpPr>
        <p:spPr>
          <a:xfrm>
            <a:off x="5372767" y="2547370"/>
            <a:ext cx="55227" cy="1169662"/>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42" idx="0"/>
          </p:cNvCxnSpPr>
          <p:nvPr/>
        </p:nvCxnSpPr>
        <p:spPr>
          <a:xfrm flipH="1">
            <a:off x="6635286" y="2528900"/>
            <a:ext cx="637014" cy="557608"/>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41" idx="0"/>
          </p:cNvCxnSpPr>
          <p:nvPr/>
        </p:nvCxnSpPr>
        <p:spPr>
          <a:xfrm flipH="1">
            <a:off x="7046935" y="2476173"/>
            <a:ext cx="352658" cy="1240859"/>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a:t>
            </a:r>
            <a:endParaRPr lang="en-US" b="1" dirty="0" smtClean="0">
              <a:effectLst>
                <a:outerShdw blurRad="38100" dist="38100" dir="2700000" algn="tl">
                  <a:srgbClr val="000000">
                    <a:alpha val="43137"/>
                  </a:srgbClr>
                </a:outerShdw>
              </a:effectLst>
            </a:endParaRPr>
          </a:p>
          <a:p>
            <a:pPr algn="r"/>
            <a:r>
              <a:rPr lang="en-US" b="1" dirty="0" smtClean="0">
                <a:effectLst>
                  <a:outerShdw blurRad="38100" dist="38100" dir="2700000" algn="tl">
                    <a:srgbClr val="000000">
                      <a:alpha val="43137"/>
                    </a:srgbClr>
                  </a:outerShdw>
                </a:effectLst>
              </a:rPr>
              <a:t>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Oval 57"/>
          <p:cNvSpPr/>
          <p:nvPr/>
        </p:nvSpPr>
        <p:spPr>
          <a:xfrm>
            <a:off x="1649428" y="436282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Oval 59"/>
          <p:cNvSpPr/>
          <p:nvPr/>
        </p:nvSpPr>
        <p:spPr>
          <a:xfrm>
            <a:off x="4717883" y="428383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Oval 60"/>
          <p:cNvSpPr/>
          <p:nvPr/>
        </p:nvSpPr>
        <p:spPr>
          <a:xfrm>
            <a:off x="6057440" y="394989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564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2053</TotalTime>
  <Words>1184</Words>
  <Application>Microsoft Office PowerPoint</Application>
  <PresentationFormat>On-screen Show (4:3)</PresentationFormat>
  <Paragraphs>372</Paragraphs>
  <Slides>47</Slides>
  <Notes>0</Notes>
  <HiddenSlides>0</HiddenSlides>
  <MMClips>0</MMClips>
  <ScaleCrop>false</ScaleCrop>
  <HeadingPairs>
    <vt:vector size="4" baseType="variant">
      <vt:variant>
        <vt:lpstr>Theme</vt:lpstr>
      </vt:variant>
      <vt:variant>
        <vt:i4>6</vt:i4>
      </vt:variant>
      <vt:variant>
        <vt:lpstr>Slide Titles</vt:lpstr>
      </vt:variant>
      <vt:variant>
        <vt:i4>47</vt:i4>
      </vt:variant>
    </vt:vector>
  </HeadingPairs>
  <TitlesOfParts>
    <vt:vector size="53" baseType="lpstr">
      <vt:lpstr>Тема Office</vt:lpstr>
      <vt:lpstr>1_Office Theme</vt:lpstr>
      <vt:lpstr>2_Office Theme</vt:lpstr>
      <vt:lpstr>Office Theme</vt:lpstr>
      <vt:lpstr>3_Office Theme</vt:lpstr>
      <vt:lpstr>4_Office Theme</vt:lpstr>
      <vt:lpstr>Garbage Collection and Memory Leak Avoidance in .NET</vt:lpstr>
      <vt:lpstr>PowerPoint Presentation</vt:lpstr>
      <vt:lpstr>PowerPoint Presentation</vt:lpstr>
      <vt:lpstr>PowerPoint Presentation</vt:lpstr>
      <vt:lpstr>TRACING GC ALGORITHM</vt:lpstr>
      <vt:lpstr>PowerPoint Presentation</vt:lpstr>
      <vt:lpstr>TRACING GC ALGORITHM</vt:lpstr>
      <vt:lpstr>TRACING GC ALGORITHM</vt:lpstr>
      <vt:lpstr>TRACING GC ALGORITHM</vt:lpstr>
      <vt:lpstr>TRACING GC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GENERATIONS</vt:lpstr>
      <vt:lpstr>Finalization</vt:lpstr>
      <vt:lpstr>Finalization</vt:lpstr>
      <vt:lpstr>Finalization</vt:lpstr>
      <vt:lpstr>Finalization</vt:lpstr>
      <vt:lpstr>Finalization</vt:lpstr>
      <vt:lpstr>Finalization</vt:lpstr>
      <vt:lpstr>Finalization</vt:lpstr>
      <vt:lpstr>Problems in highly available systems</vt:lpstr>
      <vt:lpstr>Performance decrease</vt:lpstr>
      <vt:lpstr>Performance decrease</vt:lpstr>
      <vt:lpstr>Performance decrease</vt:lpstr>
      <vt:lpstr>Memory Leak Types</vt:lpstr>
      <vt:lpstr>PowerPoint Presentation</vt:lpstr>
      <vt:lpstr>Memory Leak in Managed Heap</vt:lpstr>
      <vt:lpstr>PowerPoint Presentation</vt:lpstr>
      <vt:lpstr>Memory Leak in Managed Heap</vt:lpstr>
      <vt:lpstr>PowerPoint Presentation</vt:lpstr>
      <vt:lpstr>Memory Leak in Managed Heap</vt:lpstr>
      <vt:lpstr>Memory Leak in Managed Heap</vt:lpstr>
      <vt:lpstr>Memory Leak in Unmanaged Heap</vt:lpstr>
      <vt:lpstr>Memory Leak in Unmanaged Heap</vt:lpstr>
      <vt:lpstr>Profiling Tools</vt:lpstr>
      <vt:lpstr>PowerPoint Presentation</vt:lpstr>
      <vt:lpstr>Profiling Tool: dotTrace Memory</vt:lpstr>
      <vt:lpstr>Profiling Tool: ANTS</vt:lpstr>
      <vt:lpstr>Profiling Tool: Windbg.exe + SOS</vt:lpstr>
      <vt:lpstr>Conclusions</vt:lpstr>
      <vt:lpstr>Q&amp;A</vt:lpstr>
      <vt:lpstr>PowerPoint Presentation</vt:lpstr>
    </vt:vector>
  </TitlesOfParts>
  <Company>DG Win&amp;Soft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Katsiaryna Mytnik</cp:lastModifiedBy>
  <cp:revision>118</cp:revision>
  <dcterms:created xsi:type="dcterms:W3CDTF">2013-08-21T11:43:56Z</dcterms:created>
  <dcterms:modified xsi:type="dcterms:W3CDTF">2014-01-27T12:34:10Z</dcterms:modified>
</cp:coreProperties>
</file>